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324" r:id="rId5"/>
    <p:sldId id="321" r:id="rId6"/>
    <p:sldId id="331" r:id="rId7"/>
    <p:sldId id="322" r:id="rId8"/>
    <p:sldId id="325" r:id="rId9"/>
    <p:sldId id="300" r:id="rId10"/>
    <p:sldId id="304" r:id="rId11"/>
    <p:sldId id="319" r:id="rId12"/>
    <p:sldId id="329" r:id="rId13"/>
    <p:sldId id="326" r:id="rId14"/>
    <p:sldId id="305" r:id="rId15"/>
    <p:sldId id="306" r:id="rId16"/>
    <p:sldId id="318" r:id="rId17"/>
    <p:sldId id="308" r:id="rId18"/>
    <p:sldId id="327" r:id="rId19"/>
    <p:sldId id="313" r:id="rId20"/>
    <p:sldId id="314" r:id="rId21"/>
    <p:sldId id="311" r:id="rId22"/>
    <p:sldId id="315" r:id="rId23"/>
    <p:sldId id="328" r:id="rId24"/>
    <p:sldId id="323" r:id="rId25"/>
    <p:sldId id="330" r:id="rId2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375FACF-61D8-4969-91B8-8D661560FE9F}">
          <p14:sldIdLst>
            <p14:sldId id="324"/>
            <p14:sldId id="321"/>
            <p14:sldId id="331"/>
            <p14:sldId id="322"/>
          </p14:sldIdLst>
        </p14:section>
        <p14:section name="Principle 1" id="{144060FF-F17E-4F66-A436-F374E582F40E}">
          <p14:sldIdLst>
            <p14:sldId id="325"/>
            <p14:sldId id="300"/>
            <p14:sldId id="304"/>
            <p14:sldId id="319"/>
            <p14:sldId id="329"/>
          </p14:sldIdLst>
        </p14:section>
        <p14:section name="Principle 2" id="{D578E72B-BBC5-4213-895F-0BCCB80691C0}">
          <p14:sldIdLst>
            <p14:sldId id="326"/>
            <p14:sldId id="305"/>
            <p14:sldId id="306"/>
            <p14:sldId id="318"/>
            <p14:sldId id="308"/>
          </p14:sldIdLst>
        </p14:section>
        <p14:section name="Principle 3" id="{20BF92F1-3B5E-47BD-BA12-58C9D8F1FA73}">
          <p14:sldIdLst>
            <p14:sldId id="327"/>
            <p14:sldId id="313"/>
            <p14:sldId id="314"/>
            <p14:sldId id="311"/>
            <p14:sldId id="315"/>
          </p14:sldIdLst>
        </p14:section>
        <p14:section name="In summary" id="{2CCB9BAB-A4F7-4D55-A7F8-6F9455DACC46}">
          <p14:sldIdLst>
            <p14:sldId id="328"/>
            <p14:sldId id="323"/>
            <p14:sldId id="33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B1EE39-63FE-0DC8-73F4-70D88F1F8981}" name="HEINZL, Solene" initials="HS" userId="S::solene.heinzl@education.gov.uk::b21ee0f2-cd73-497e-b77d-c97ef3560782" providerId="AD"/>
  <p188:author id="{ED3B886B-8AA4-C04D-F421-513FB44130A6}" name="MYKHALCHENKO, Nataliya" initials="NM" userId="S::Nataliya.MYKHALCHENKO@EDUCATION.GOV.UK::f85ffe6d-72e1-4a33-b9fa-b8c495967152" providerId="AD"/>
  <p188:author id="{F7E1A77A-D628-F276-8D4F-F3917A7FE1F0}" name="BRAMWELL, Heather" initials="" userId="S::Heather.BRAMWELL@EDUCATION.GOV.UK::22bdf4e7-050c-4063-bda3-1cd3a9276d94" providerId="AD"/>
  <p188:author id="{AC9BB97E-835A-D075-7CE3-3C17C7D691B4}" name="LORD, Rosalie" initials="LR" userId="S::rosalie.lord@education.gov.uk::1c690cd7-5783-48fb-9d3e-d08f4b5ffb86" providerId="AD"/>
  <p188:author id="{596B8F7F-197B-0628-9FD1-5156552EFC4C}" name="BRACEY, Elena" initials="BE" userId="S::elena.bracey@education.gov.uk::05912bd4-a312-43b9-9255-84777eb5189f" providerId="AD"/>
  <p188:author id="{65504E86-4478-F059-359A-06DC83AE460A}" name="VLAEVA, Denny" initials="VD" userId="S::denny.vlaeva@education.gov.uk::1934e0bb-605c-40fc-a823-1f1335418a93" providerId="AD"/>
  <p188:author id="{FF04FE88-D4BC-75D3-9F75-A289A5E64841}" name="BRAMWELL, Heather" initials="BH" userId="S::heather.bramwell@education.gov.uk::22bdf4e7-050c-4063-bda3-1cd3a9276d94" providerId="AD"/>
  <p188:author id="{DD1BE3A0-4DFD-6B57-7243-288AC43893ED}" name="DALE, Rob" initials="DR" userId="S::rob.dale@education.gov.uk::4684ec5b-5bae-424f-ab3c-750268419b83" providerId="AD"/>
  <p188:author id="{A75C7EA6-1BE1-7379-BD96-E8018739ABF8}" name="CARNIE, Katie" initials="CK" userId="S::katie.carnie@education.gov.uk::0942c0b9-89ef-4b05-ab57-58c761b125ca" providerId="AD"/>
  <p188:author id="{95C2B8EC-CFA3-FC70-6292-86AD43010B3A}" name="MYKHALCHENKO, Nataliya" initials="MN" userId="S::nataliya.mykhalchenko@education.gov.uk::f85ffe6d-72e1-4a33-b9fa-b8c495967152" providerId="AD"/>
  <p188:author id="{DE443AF4-561E-4734-FBCC-D9309EDD84F3}" name="BRACEY, Elena" initials="EB" userId="S::Elena.BRACEY@EDUCATION.GOV.UK::05912bd4-a312-43b9-9255-84777eb518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BD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702FF-CEB8-C858-B480-CE80C990C2A5}" v="4" dt="2025-07-01T08:30:56.721"/>
    <p1510:client id="{60C1E425-784D-EBD8-9711-3385440CD6C8}" v="1" dt="2025-07-01T16:18:15.455"/>
    <p1510:client id="{7BAF42D1-3F80-B87D-5D3A-94D7BBAB15B2}" v="8" dt="2025-06-30T13:00:51.923"/>
    <p1510:client id="{874DB73E-3C76-E686-AB23-2ACF1F915FFD}" v="323" dt="2025-06-30T12:25:09.237"/>
    <p1510:client id="{8891CA8B-0721-E847-AB98-452C27757EEB}" v="1" dt="2025-07-10T12:27:48.503"/>
    <p1510:client id="{E3CB0F2B-9692-46CA-6C99-A293FAA715A0}" v="210" dt="2025-07-01T12:10:31.332"/>
    <p1510:client id="{FF786561-2D93-DB52-FCB4-D32DB157DE7E}" v="732" dt="2025-06-30T16:38:47.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16" d="100"/>
          <a:sy n="116"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F33CD-3917-4704-B422-8475B607C06B}" type="datetimeFigureOut">
              <a:t>7/10/25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14F67-983C-46F5-92B1-C46EE606186A}" type="slidenum">
              <a:t>‹#›</a:t>
            </a:fld>
            <a:endParaRPr lang="en-GB"/>
          </a:p>
        </p:txBody>
      </p:sp>
    </p:spTree>
    <p:extLst>
      <p:ext uri="{BB962C8B-B14F-4D97-AF65-F5344CB8AC3E}">
        <p14:creationId xmlns:p14="http://schemas.microsoft.com/office/powerpoint/2010/main" val="1838614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GB" b="1"/>
          </a:p>
        </p:txBody>
      </p:sp>
      <p:sp>
        <p:nvSpPr>
          <p:cNvPr id="4" name="Slide Number Placeholder 3"/>
          <p:cNvSpPr>
            <a:spLocks noGrp="1"/>
          </p:cNvSpPr>
          <p:nvPr>
            <p:ph type="sldNum" sz="quarter" idx="5"/>
          </p:nvPr>
        </p:nvSpPr>
        <p:spPr/>
        <p:txBody>
          <a:bodyPr/>
          <a:lstStyle/>
          <a:p>
            <a:fld id="{A4DD9D9D-63DF-4D80-B06D-555D7C91958C}" type="slidenum">
              <a:rPr lang="en-GB" smtClean="0"/>
              <a:t>1</a:t>
            </a:fld>
            <a:endParaRPr lang="en-GB"/>
          </a:p>
        </p:txBody>
      </p:sp>
    </p:spTree>
    <p:extLst>
      <p:ext uri="{BB962C8B-B14F-4D97-AF65-F5344CB8AC3E}">
        <p14:creationId xmlns:p14="http://schemas.microsoft.com/office/powerpoint/2010/main" val="22874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70415-94BA-0CF6-E37C-DA077F45F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C3BC9-4F2F-F36C-C292-6E815CCBC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04CCA-2133-45F5-EFBA-7AD63F7F795C}"/>
              </a:ext>
            </a:extLst>
          </p:cNvPr>
          <p:cNvSpPr>
            <a:spLocks noGrp="1"/>
          </p:cNvSpPr>
          <p:nvPr>
            <p:ph type="body" idx="1"/>
          </p:nvPr>
        </p:nvSpPr>
        <p:spPr/>
        <p:txBody>
          <a:bodyPr/>
          <a:lstStyle/>
          <a:p>
            <a:pPr marL="171450" indent="-171450">
              <a:buFont typeface="Arial" panose="020B0604020202020204" pitchFamily="34" charset="0"/>
              <a:buChar char="•"/>
            </a:pPr>
            <a:endParaRPr lang="en-GB" sz="1800">
              <a:effectLst/>
              <a:latin typeface="Calibri" panose="020F0502020204030204" pitchFamily="34" charset="0"/>
            </a:endParaRPr>
          </a:p>
          <a:p>
            <a:pPr marL="171450" indent="-1714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39969B65-BCBB-D6F2-E924-18902E9EB6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96EE2-ADB1-40E6-A0C3-2FA736A71B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20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1D633-437C-FDC3-7C53-DA511B4E2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6AA58-28D5-6343-9AD1-A9A1FD958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D1A64-B83C-BEB3-63A9-E1B59E996CC7}"/>
              </a:ext>
            </a:extLst>
          </p:cNvPr>
          <p:cNvSpPr>
            <a:spLocks noGrp="1"/>
          </p:cNvSpPr>
          <p:nvPr>
            <p:ph type="body" idx="1"/>
          </p:nvPr>
        </p:nvSpPr>
        <p:spPr/>
        <p:txBody>
          <a:bodyPr/>
          <a:lstStyle/>
          <a:p>
            <a:pPr marL="171450" indent="-171450">
              <a:buFont typeface="Arial" panose="020B0604020202020204" pitchFamily="34" charset="0"/>
              <a:buChar char="•"/>
            </a:pPr>
            <a:endParaRPr lang="en-GB" sz="1800">
              <a:effectLst/>
              <a:latin typeface="Calibri" panose="020F0502020204030204" pitchFamily="34" charset="0"/>
            </a:endParaRPr>
          </a:p>
          <a:p>
            <a:pPr marL="171450" indent="-1714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39014557-8CB8-0A33-9073-E6BACD1582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96EE2-ADB1-40E6-A0C3-2FA736A71B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14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18DE9-CB41-2E05-CBE7-7A9F352DD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0F82E-8C07-584B-10D6-09119EEF6B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3365D-046A-B99C-E00B-BB81A41325BF}"/>
              </a:ext>
            </a:extLst>
          </p:cNvPr>
          <p:cNvSpPr>
            <a:spLocks noGrp="1"/>
          </p:cNvSpPr>
          <p:nvPr>
            <p:ph type="body" idx="1"/>
          </p:nvPr>
        </p:nvSpPr>
        <p:spPr/>
        <p:txBody>
          <a:bodyPr/>
          <a:lstStyle/>
          <a:p>
            <a:pPr marL="171450" indent="-171450">
              <a:buFont typeface="Arial" panose="020B0604020202020204" pitchFamily="34" charset="0"/>
              <a:buChar char="•"/>
            </a:pPr>
            <a:endParaRPr lang="en-GB" sz="1800">
              <a:effectLst/>
              <a:latin typeface="Calibri" panose="020F0502020204030204" pitchFamily="34" charset="0"/>
            </a:endParaRPr>
          </a:p>
          <a:p>
            <a:pPr marL="171450" indent="-1714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5D4C6298-5D34-B226-C15D-AC74091AC5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96EE2-ADB1-40E6-A0C3-2FA736A71B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00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9F598-AE6E-D724-A0B4-0A7EFD590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3A7E1-675D-1D0A-E19F-C5ACF4355C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C99C7-866B-E5C8-DF15-3E5B86BB7D31}"/>
              </a:ext>
            </a:extLst>
          </p:cNvPr>
          <p:cNvSpPr>
            <a:spLocks noGrp="1"/>
          </p:cNvSpPr>
          <p:nvPr>
            <p:ph type="body" idx="1"/>
          </p:nvPr>
        </p:nvSpPr>
        <p:spPr/>
        <p:txBody>
          <a:bodyPr/>
          <a:lstStyle/>
          <a:p>
            <a:pPr marL="171450" indent="-171450">
              <a:buFont typeface="Arial" panose="020B0604020202020204" pitchFamily="34" charset="0"/>
              <a:buChar char="•"/>
            </a:pPr>
            <a:endParaRPr lang="en-GB" sz="1800">
              <a:effectLst/>
              <a:latin typeface="Calibri" panose="020F0502020204030204" pitchFamily="34" charset="0"/>
            </a:endParaRPr>
          </a:p>
          <a:p>
            <a:pPr marL="171450" indent="-1714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691386EA-37C3-428E-B036-C6509B83EC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96EE2-ADB1-40E6-A0C3-2FA736A71B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61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36C26-5DF0-397A-277F-8CB634CFA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7F9B85-331E-2B96-DAA5-41E197560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969AF-3A81-A09C-284C-9B8FFCF08CEE}"/>
              </a:ext>
            </a:extLst>
          </p:cNvPr>
          <p:cNvSpPr>
            <a:spLocks noGrp="1"/>
          </p:cNvSpPr>
          <p:nvPr>
            <p:ph type="body" idx="1"/>
          </p:nvPr>
        </p:nvSpPr>
        <p:spPr/>
        <p:txBody>
          <a:bodyPr/>
          <a:lstStyle/>
          <a:p>
            <a:pPr marL="171450" indent="-171450">
              <a:buFont typeface="Arial" panose="020B0604020202020204" pitchFamily="34" charset="0"/>
              <a:buChar char="•"/>
            </a:pPr>
            <a:endParaRPr lang="en-GB" sz="1800">
              <a:effectLst/>
              <a:latin typeface="Calibri" panose="020F0502020204030204" pitchFamily="34" charset="0"/>
            </a:endParaRPr>
          </a:p>
          <a:p>
            <a:pPr marL="171450" indent="-1714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CFE5E549-6F61-9EC5-74BC-7322924500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96EE2-ADB1-40E6-A0C3-2FA736A71B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85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5999"/>
            </a:lvl1pPr>
          </a:lstStyle>
          <a:p>
            <a:r>
              <a:rPr lang="en-GB"/>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82000"/>
                  </a:schemeClr>
                </a:solidFill>
              </a:defRPr>
            </a:lvl1pPr>
            <a:lvl2pPr marL="457181" indent="0">
              <a:buNone/>
              <a:defRPr sz="2000">
                <a:solidFill>
                  <a:schemeClr val="tx1">
                    <a:tint val="82000"/>
                  </a:schemeClr>
                </a:solidFill>
              </a:defRPr>
            </a:lvl2pPr>
            <a:lvl3pPr marL="914361" indent="0">
              <a:buNone/>
              <a:defRPr sz="1800">
                <a:solidFill>
                  <a:schemeClr val="tx1">
                    <a:tint val="82000"/>
                  </a:schemeClr>
                </a:solidFill>
              </a:defRPr>
            </a:lvl3pPr>
            <a:lvl4pPr marL="1371543" indent="0">
              <a:buNone/>
              <a:defRPr sz="1600">
                <a:solidFill>
                  <a:schemeClr val="tx1">
                    <a:tint val="82000"/>
                  </a:schemeClr>
                </a:solidFill>
              </a:defRPr>
            </a:lvl4pPr>
            <a:lvl5pPr marL="1828724" indent="0">
              <a:buNone/>
              <a:defRPr sz="1600">
                <a:solidFill>
                  <a:schemeClr val="tx1">
                    <a:tint val="82000"/>
                  </a:schemeClr>
                </a:solidFill>
              </a:defRPr>
            </a:lvl5pPr>
            <a:lvl6pPr marL="2285904" indent="0">
              <a:buNone/>
              <a:defRPr sz="1600">
                <a:solidFill>
                  <a:schemeClr val="tx1">
                    <a:tint val="82000"/>
                  </a:schemeClr>
                </a:solidFill>
              </a:defRPr>
            </a:lvl6pPr>
            <a:lvl7pPr marL="2743085" indent="0">
              <a:buNone/>
              <a:defRPr sz="1600">
                <a:solidFill>
                  <a:schemeClr val="tx1">
                    <a:tint val="82000"/>
                  </a:schemeClr>
                </a:solidFill>
              </a:defRPr>
            </a:lvl7pPr>
            <a:lvl8pPr marL="3200266" indent="0">
              <a:buNone/>
              <a:defRPr sz="1600">
                <a:solidFill>
                  <a:schemeClr val="tx1">
                    <a:tint val="82000"/>
                  </a:schemeClr>
                </a:solidFill>
              </a:defRPr>
            </a:lvl8pPr>
            <a:lvl9pPr marL="3657447"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10/07/2025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10/07/2025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10/07/2025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6"/>
            <a:ext cx="6172201" cy="4873625"/>
          </a:xfrm>
        </p:spPr>
        <p:txBody>
          <a:bodyPr anchor="t"/>
          <a:lstStyle>
            <a:lvl1pPr marL="0" indent="0">
              <a:buNone/>
              <a:defRPr sz="3200"/>
            </a:lvl1pPr>
            <a:lvl2pPr marL="457181" indent="0">
              <a:buNone/>
              <a:defRPr sz="2800"/>
            </a:lvl2pPr>
            <a:lvl3pPr marL="914361" indent="0">
              <a:buNone/>
              <a:defRPr sz="2400"/>
            </a:lvl3pPr>
            <a:lvl4pPr marL="1371543" indent="0">
              <a:buNone/>
              <a:defRPr sz="2000"/>
            </a:lvl4pPr>
            <a:lvl5pPr marL="1828724" indent="0">
              <a:buNone/>
              <a:defRPr sz="2000"/>
            </a:lvl5pPr>
            <a:lvl6pPr marL="2285904" indent="0">
              <a:buNone/>
              <a:defRPr sz="2000"/>
            </a:lvl6pPr>
            <a:lvl7pPr marL="2743085" indent="0">
              <a:buNone/>
              <a:defRPr sz="2000"/>
            </a:lvl7pPr>
            <a:lvl8pPr marL="3200266" indent="0">
              <a:buNone/>
              <a:defRPr sz="2000"/>
            </a:lvl8pPr>
            <a:lvl9pPr marL="3657447" indent="0">
              <a:buNone/>
              <a:defRPr sz="2000"/>
            </a:lvl9pPr>
          </a:lstStyle>
          <a:p>
            <a:r>
              <a:rPr lang="en-GB"/>
              <a:t>Click icon to add picture</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199"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10/07/2025</a:t>
            </a:fld>
            <a:endParaRPr lang="en-GB"/>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Informed.CONSENT@education.gov.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hyperlink" Target="https://user-research.education.gov.uk/guidance/ethics-and-safeguarding/research-with-children-and-young-people" TargetMode="External"/><Relationship Id="rId7" Type="http://schemas.openxmlformats.org/officeDocument/2006/relationships/image" Target="../media/image34.png"/><Relationship Id="rId2" Type="http://schemas.openxmlformats.org/officeDocument/2006/relationships/hyperlink" Target="https://user-research.education.gov.uk/guidance/inclusive-research/limited-english-and-sign-language#people-who-speak-limited-or-no-english" TargetMode="External"/><Relationship Id="rId1" Type="http://schemas.openxmlformats.org/officeDocument/2006/relationships/slideLayout" Target="../slideLayouts/slideLayout2.xml"/><Relationship Id="rId6" Type="http://schemas.openxmlformats.org/officeDocument/2006/relationships/hyperlink" Target="https://pmc.ncbi.nlm.nih.gov/articles/PMC6218315/#:~:text=As%20part%20of%20this%20requirement,materials%20in%20their%20own%20language" TargetMode="External"/><Relationship Id="rId5" Type="http://schemas.openxmlformats.org/officeDocument/2006/relationships/hyperlink" Target="https://www.gov.uk/service-manual/user-research/getting-users-consent-for-research#:~:text=%C2%A0Getting%20consent%20for%20children%20or%20vulnerable%20adults" TargetMode="External"/><Relationship Id="rId4" Type="http://schemas.openxmlformats.org/officeDocument/2006/relationships/hyperlink" Target="https://www.gov.uk/service-manual/user-research/getting-users-consent-for-research#:~:text=longer%20need%20it.-,Collecting%20and%20keeping%20evidence%20of%20consent,-Write%20your%20consen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51.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ntw.nhs.uk/wp-content/uploads/2019/11/so-your-patient-has-autism-and-or-a-learning-disability-leaflet-Oct-2019-V2-1.pdf" TargetMode="External"/><Relationship Id="rId7" Type="http://schemas.openxmlformats.org/officeDocument/2006/relationships/image" Target="../media/image35.svg"/><Relationship Id="rId2" Type="http://schemas.openxmlformats.org/officeDocument/2006/relationships/hyperlink" Target="https://user-research.education.gov.uk/guidance/ethics-and-safeguarding/research-with-children-and-young-people#the-importance-of-active-participation-in-research%E2%80%8B%20https://user-research.education.gov.uk/guidance/ethics-and-safeguarding/research-with-internal-users#getting-consent"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user-research.education.gov.uk/guidance/ethics-and-safeguarding/research-with-children-and-young-people#the-importance-of-active-participation-in-research" TargetMode="External"/><Relationship Id="rId4" Type="http://schemas.openxmlformats.org/officeDocument/2006/relationships/hyperlink" Target="https://www.researchgate.net/publication/387838659_Ethical_Issues_in_Qualitative_Research_Trauma_Survivors_Telling_Their_Stories_for_Research_Purposes/fulltext/677f775b7934b95644ac7acb/Ethical-Issues-in-Qualitative-Research-Trauma-Survivors-Telling-Their-Stories-for-Research-Purposes.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31.sv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30.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25.svg"/><Relationship Id="rId5" Type="http://schemas.openxmlformats.org/officeDocument/2006/relationships/image" Target="../media/image55.svg"/><Relationship Id="rId10" Type="http://schemas.openxmlformats.org/officeDocument/2006/relationships/image" Target="../media/image24.png"/><Relationship Id="rId4" Type="http://schemas.openxmlformats.org/officeDocument/2006/relationships/image" Target="../media/image54.png"/><Relationship Id="rId9" Type="http://schemas.openxmlformats.org/officeDocument/2006/relationships/image" Target="../media/image59.svg"/></Relationships>
</file>

<file path=ppt/slides/_rels/slide1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hyperlink" Target="https://user-research.education.gov.uk/guidance/ethics-and-safeguarding/research-with-children-and-young-people#the-importance-of-active-participation-in-research"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Informed.CONSENT@education.gov.uk" TargetMode="External"/><Relationship Id="rId2" Type="http://schemas.openxmlformats.org/officeDocument/2006/relationships/hyperlink" Target="http://-1,-1,las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sv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xdesign.cc/the-invisible-relationship-how-power-misrepresents-knowledge-in-ux-research-d77cba21d20c" TargetMode="External"/><Relationship Id="rId2" Type="http://schemas.openxmlformats.org/officeDocument/2006/relationships/hyperlink" Target="https://www.bera.ac.uk/publication/researching-the-powerful" TargetMode="Externa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
        <p:cNvGrpSpPr/>
        <p:nvPr/>
      </p:nvGrpSpPr>
      <p:grpSpPr>
        <a:xfrm>
          <a:off x="0" y="0"/>
          <a:ext cx="0" cy="0"/>
          <a:chOff x="0" y="0"/>
          <a:chExt cx="0" cy="0"/>
        </a:xfrm>
      </p:grpSpPr>
      <p:sp>
        <p:nvSpPr>
          <p:cNvPr id="16" name="DfE">
            <a:extLst>
              <a:ext uri="{FF2B5EF4-FFF2-40B4-BE49-F238E27FC236}">
                <a16:creationId xmlns:a16="http://schemas.microsoft.com/office/drawing/2014/main" id="{A6E3E7C5-DE99-F211-32BC-E3AEEA8E45C8}"/>
              </a:ext>
            </a:extLst>
          </p:cNvPr>
          <p:cNvSpPr txBox="1">
            <a:spLocks noGrp="1"/>
          </p:cNvSpPr>
          <p:nvPr>
            <p:ph type="title" idx="4294967295"/>
          </p:nvPr>
        </p:nvSpPr>
        <p:spPr>
          <a:xfrm>
            <a:off x="370431" y="634676"/>
            <a:ext cx="10533093" cy="1622573"/>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sz="4800" b="1">
                <a:solidFill>
                  <a:schemeClr val="bg1"/>
                </a:solidFill>
                <a:latin typeface="Arial"/>
                <a:cs typeface="Arial"/>
              </a:rPr>
              <a:t>3 principles for gathering </a:t>
            </a:r>
            <a:br>
              <a:rPr lang="en-GB" sz="4800" b="1">
                <a:latin typeface="Arial"/>
                <a:cs typeface="Arial"/>
              </a:rPr>
            </a:br>
            <a:r>
              <a:rPr lang="en-GB" sz="4800" b="1">
                <a:solidFill>
                  <a:schemeClr val="bg1"/>
                </a:solidFill>
                <a:latin typeface="Arial"/>
                <a:cs typeface="Arial"/>
              </a:rPr>
              <a:t>informed consent in user research</a:t>
            </a:r>
          </a:p>
        </p:txBody>
      </p:sp>
      <p:sp>
        <p:nvSpPr>
          <p:cNvPr id="15" name="3 principles for gathering informed consent">
            <a:extLst>
              <a:ext uri="{FF2B5EF4-FFF2-40B4-BE49-F238E27FC236}">
                <a16:creationId xmlns:a16="http://schemas.microsoft.com/office/drawing/2014/main" id="{8012F5B6-C85F-5E7D-16A5-716305321A1F}"/>
              </a:ext>
            </a:extLst>
          </p:cNvPr>
          <p:cNvSpPr txBox="1">
            <a:spLocks/>
          </p:cNvSpPr>
          <p:nvPr/>
        </p:nvSpPr>
        <p:spPr>
          <a:xfrm>
            <a:off x="370432" y="2257249"/>
            <a:ext cx="11232000" cy="1171751"/>
          </a:xfrm>
          <a:prstGeom prst="rect">
            <a:avLst/>
          </a:prstGeom>
          <a:noFill/>
          <a:ln>
            <a:noFill/>
          </a:ln>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33"/>
              </a:spcAft>
              <a:buNone/>
            </a:pPr>
            <a:r>
              <a:rPr lang="en-GB">
                <a:solidFill>
                  <a:schemeClr val="bg1"/>
                </a:solidFill>
                <a:latin typeface="Arial"/>
                <a:cs typeface="Arial"/>
              </a:rPr>
              <a:t>Informed consent working group</a:t>
            </a:r>
          </a:p>
          <a:p>
            <a:pPr marL="0" indent="0">
              <a:spcAft>
                <a:spcPts val="133"/>
              </a:spcAft>
              <a:buNone/>
            </a:pPr>
            <a:r>
              <a:rPr lang="en-GB" sz="1800">
                <a:solidFill>
                  <a:schemeClr val="bg1"/>
                </a:solidFill>
                <a:latin typeface="Arial"/>
                <a:cs typeface="Arial"/>
              </a:rPr>
              <a:t>Last updated June 2025</a:t>
            </a:r>
          </a:p>
          <a:p>
            <a:pPr marL="0" indent="0">
              <a:spcAft>
                <a:spcPts val="133"/>
              </a:spcAft>
              <a:buNone/>
            </a:pPr>
            <a:endParaRPr lang="en-GB">
              <a:solidFill>
                <a:schemeClr val="bg1"/>
              </a:solidFill>
              <a:latin typeface="Arial"/>
              <a:cs typeface="Arial"/>
            </a:endParaRPr>
          </a:p>
          <a:p>
            <a:pPr marL="0" indent="0">
              <a:spcAft>
                <a:spcPts val="133"/>
              </a:spcAft>
              <a:buNone/>
            </a:pPr>
            <a:endParaRPr lang="en-GB">
              <a:solidFill>
                <a:schemeClr val="bg1"/>
              </a:solidFill>
              <a:latin typeface="Arial"/>
              <a:cs typeface="Arial"/>
            </a:endParaRPr>
          </a:p>
        </p:txBody>
      </p:sp>
      <p:pic>
        <p:nvPicPr>
          <p:cNvPr id="4" name="Picture 3" descr="A blue and black sign indicating Beta phase&#10;">
            <a:extLst>
              <a:ext uri="{FF2B5EF4-FFF2-40B4-BE49-F238E27FC236}">
                <a16:creationId xmlns:a16="http://schemas.microsoft.com/office/drawing/2014/main" id="{B3AF818D-DB26-300D-C6EF-38EDC7752E28}"/>
              </a:ext>
            </a:extLst>
          </p:cNvPr>
          <p:cNvPicPr>
            <a:picLocks noChangeAspect="1"/>
          </p:cNvPicPr>
          <p:nvPr/>
        </p:nvPicPr>
        <p:blipFill>
          <a:blip r:embed="rId3"/>
          <a:stretch>
            <a:fillRect/>
          </a:stretch>
        </p:blipFill>
        <p:spPr>
          <a:xfrm>
            <a:off x="374260" y="4030872"/>
            <a:ext cx="962386" cy="521540"/>
          </a:xfrm>
          <a:prstGeom prst="rect">
            <a:avLst/>
          </a:prstGeom>
        </p:spPr>
      </p:pic>
      <p:sp>
        <p:nvSpPr>
          <p:cNvPr id="3" name="Rectangle 2">
            <a:extLst>
              <a:ext uri="{FF2B5EF4-FFF2-40B4-BE49-F238E27FC236}">
                <a16:creationId xmlns:a16="http://schemas.microsoft.com/office/drawing/2014/main" id="{FB2831B6-54AE-80D8-A34D-C6B45B687243}"/>
              </a:ext>
            </a:extLst>
          </p:cNvPr>
          <p:cNvSpPr/>
          <p:nvPr/>
        </p:nvSpPr>
        <p:spPr>
          <a:xfrm>
            <a:off x="1208280" y="4094429"/>
            <a:ext cx="10747754" cy="4003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latin typeface="Arial"/>
                <a:cs typeface="Arial"/>
              </a:rPr>
              <a:t>  </a:t>
            </a:r>
            <a:r>
              <a:rPr lang="en-US">
                <a:solidFill>
                  <a:schemeClr val="bg1"/>
                </a:solidFill>
                <a:latin typeface="Arial"/>
                <a:cs typeface="Arial"/>
              </a:rPr>
              <a:t>These principles are new. Help us improve them. </a:t>
            </a:r>
            <a:r>
              <a:rPr lang="en-US">
                <a:solidFill>
                  <a:schemeClr val="tx2">
                    <a:lumMod val="10000"/>
                    <a:lumOff val="90000"/>
                  </a:schemeClr>
                </a:solidFill>
                <a:latin typeface="Arial"/>
                <a:cs typeface="Arial"/>
                <a:hlinkClick r:id="rId4">
                  <a:extLst>
                    <a:ext uri="{A12FA001-AC4F-418D-AE19-62706E023703}">
                      <ahyp:hlinkClr xmlns:ahyp="http://schemas.microsoft.com/office/drawing/2018/hyperlinkcolor" val="tx"/>
                    </a:ext>
                  </a:extLst>
                </a:hlinkClick>
              </a:rPr>
              <a:t>Give your feedback by email</a:t>
            </a:r>
            <a:endParaRPr lang="en-US">
              <a:solidFill>
                <a:schemeClr val="tx2">
                  <a:lumMod val="10000"/>
                  <a:lumOff val="90000"/>
                </a:schemeClr>
              </a:solidFill>
              <a:latin typeface="Arial"/>
              <a:cs typeface="Arial"/>
            </a:endParaRPr>
          </a:p>
        </p:txBody>
      </p:sp>
      <p:pic>
        <p:nvPicPr>
          <p:cNvPr id="5" name="Picture 4" descr="Department for Education (logo)">
            <a:extLst>
              <a:ext uri="{FF2B5EF4-FFF2-40B4-BE49-F238E27FC236}">
                <a16:creationId xmlns:a16="http://schemas.microsoft.com/office/drawing/2014/main" id="{F779C2FB-FCBE-3DD0-0EC7-6ECD05337FA5}"/>
              </a:ext>
            </a:extLst>
          </p:cNvPr>
          <p:cNvPicPr>
            <a:picLocks noChangeAspect="1"/>
          </p:cNvPicPr>
          <p:nvPr/>
        </p:nvPicPr>
        <p:blipFill>
          <a:blip r:embed="rId5"/>
          <a:stretch>
            <a:fillRect/>
          </a:stretch>
        </p:blipFill>
        <p:spPr>
          <a:xfrm>
            <a:off x="17576" y="4907847"/>
            <a:ext cx="2623566" cy="1943332"/>
          </a:xfrm>
          <a:prstGeom prst="rect">
            <a:avLst/>
          </a:prstGeom>
        </p:spPr>
      </p:pic>
      <p:pic>
        <p:nvPicPr>
          <p:cNvPr id="7" name="Picture 6" descr="A logo of a beaver with a magnifying glass">
            <a:extLst>
              <a:ext uri="{FF2B5EF4-FFF2-40B4-BE49-F238E27FC236}">
                <a16:creationId xmlns:a16="http://schemas.microsoft.com/office/drawing/2014/main" id="{6BE620A2-C8BA-2231-997C-6FA142C98C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912916">
            <a:off x="9829854" y="4521200"/>
            <a:ext cx="2020414" cy="2020414"/>
          </a:xfrm>
          <a:prstGeom prst="rect">
            <a:avLst/>
          </a:prstGeom>
        </p:spPr>
      </p:pic>
    </p:spTree>
    <p:extLst>
      <p:ext uri="{BB962C8B-B14F-4D97-AF65-F5344CB8AC3E}">
        <p14:creationId xmlns:p14="http://schemas.microsoft.com/office/powerpoint/2010/main" val="137251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
          <a:extLst>
            <a:ext uri="{FF2B5EF4-FFF2-40B4-BE49-F238E27FC236}">
              <a16:creationId xmlns:a16="http://schemas.microsoft.com/office/drawing/2014/main" id="{85B7391B-6B64-41AB-7245-D687455305E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DE88795-B29A-252E-0FE4-9044F5DE7CB0}"/>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1D84BF4F-5C00-9A7B-0CAF-4D0365FDA295}"/>
              </a:ext>
            </a:extLst>
          </p:cNvPr>
          <p:cNvSpPr txBox="1">
            <a:spLocks noGrp="1"/>
          </p:cNvSpPr>
          <p:nvPr>
            <p:ph type="title" idx="4294967295"/>
          </p:nvPr>
        </p:nvSpPr>
        <p:spPr>
          <a:xfrm>
            <a:off x="633697" y="787568"/>
            <a:ext cx="9175322" cy="50167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a:ea typeface="+mn-ea"/>
                <a:cs typeface="Arial"/>
              </a:rPr>
              <a:t>Principle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Arial"/>
                <a:ea typeface="+mn-lt"/>
                <a:cs typeface="+mn-lt"/>
              </a:rPr>
              <a:t>We make sure people can give informed consent in ways that work for them</a:t>
            </a:r>
            <a:endParaRPr kumimoji="0" lang="en-GB" sz="1800" b="1"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a:ea typeface="+mn-ea"/>
                <a:cs typeface="Arial"/>
              </a:rPr>
              <a:t>What it means</a:t>
            </a:r>
            <a:endParaRPr kumimoji="0" lang="en-US" sz="1600" b="1" i="0" u="none" strike="noStrike" kern="1200" cap="none" spc="0" normalizeH="0" baseline="0" noProof="0">
              <a:ln>
                <a:noFill/>
              </a:ln>
              <a:solidFill>
                <a:schemeClr val="bg1"/>
              </a:solidFill>
              <a:effectLst/>
              <a:uLnTx/>
              <a:uFillTx/>
              <a:latin typeface="Arial"/>
              <a:ea typeface="+mn-ea"/>
              <a:cs typeface="Arial"/>
            </a:endParaRPr>
          </a:p>
          <a:p>
            <a:pPr defTabSz="914400">
              <a:lnSpc>
                <a:spcPct val="100000"/>
              </a:lnSpc>
              <a:spcBef>
                <a:spcPts val="0"/>
              </a:spcBef>
              <a:defRPr/>
            </a:pPr>
            <a:r>
              <a:rPr kumimoji="0" lang="en-US" sz="1600" b="0" i="0" u="none" strike="noStrike" kern="1200" cap="none" spc="0" normalizeH="0" baseline="0" noProof="0">
                <a:ln>
                  <a:noFill/>
                </a:ln>
                <a:solidFill>
                  <a:schemeClr val="bg1"/>
                </a:solidFill>
                <a:effectLst/>
                <a:uLnTx/>
                <a:uFillTx/>
                <a:latin typeface="Arial"/>
                <a:ea typeface="+mn-ea"/>
                <a:cs typeface="Arial"/>
              </a:rPr>
              <a:t>Participants should receive clear, relevant information, shared in a format that suits them, so they can make informed decisions without feeling overwhelmed. This includes how their input will be used, the process, risks, and benefits, with enough time to consider </a:t>
            </a:r>
            <a:r>
              <a:rPr lang="en-US" sz="1600">
                <a:solidFill>
                  <a:schemeClr val="bg1"/>
                </a:solidFill>
                <a:latin typeface="Arial"/>
                <a:ea typeface="+mn-ea"/>
                <a:cs typeface="Arial"/>
              </a:rPr>
              <a:t>whether they want to take part. </a:t>
            </a:r>
            <a:endParaRPr lang="en-US" sz="1600" b="0"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34368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38B5B-518C-7CA1-7182-75FB7B20356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CC1F583-9E6A-1A18-CDC0-542B2DC6E94F}"/>
              </a:ext>
              <a:ext uri="{C183D7F6-B498-43B3-948B-1728B52AA6E4}">
                <adec:decorative xmlns:adec="http://schemas.microsoft.com/office/drawing/2017/decorative" val="1"/>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Informed consent: principle 2</a:t>
            </a:r>
          </a:p>
        </p:txBody>
      </p:sp>
      <p:sp>
        <p:nvSpPr>
          <p:cNvPr id="6" name="Rectangle 5">
            <a:extLst>
              <a:ext uri="{FF2B5EF4-FFF2-40B4-BE49-F238E27FC236}">
                <a16:creationId xmlns:a16="http://schemas.microsoft.com/office/drawing/2014/main" id="{AA0876E8-4972-ECA2-1D2B-D078A0601149}"/>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D6FE0418-CB08-2FBA-8A51-3F2D3351F231}"/>
              </a:ext>
            </a:extLst>
          </p:cNvPr>
          <p:cNvSpPr>
            <a:spLocks noGrp="1"/>
          </p:cNvSpPr>
          <p:nvPr>
            <p:ph type="title"/>
          </p:nvPr>
        </p:nvSpPr>
        <p:spPr>
          <a:xfrm>
            <a:off x="838202" y="334512"/>
            <a:ext cx="10886440" cy="1345883"/>
          </a:xfrm>
        </p:spPr>
        <p:txBody>
          <a:bodyPr>
            <a:normAutofit/>
          </a:bodyPr>
          <a:lstStyle/>
          <a:p>
            <a:r>
              <a:rPr lang="en-GB" sz="3200" b="1">
                <a:latin typeface="Arial"/>
                <a:ea typeface="+mj-lt"/>
                <a:cs typeface="+mj-lt"/>
              </a:rPr>
              <a:t>We make sure people can give informed consent in ways that work for them </a:t>
            </a:r>
            <a:endParaRPr lang="en-GB" sz="2900" b="1">
              <a:latin typeface="Arial"/>
              <a:cs typeface="Arial"/>
            </a:endParaRPr>
          </a:p>
        </p:txBody>
      </p:sp>
      <p:sp>
        <p:nvSpPr>
          <p:cNvPr id="3" name="Content Placeholder 2">
            <a:extLst>
              <a:ext uri="{FF2B5EF4-FFF2-40B4-BE49-F238E27FC236}">
                <a16:creationId xmlns:a16="http://schemas.microsoft.com/office/drawing/2014/main" id="{D9347F9B-A4D0-977B-4051-51A55AFB64AB}"/>
              </a:ext>
            </a:extLst>
          </p:cNvPr>
          <p:cNvSpPr>
            <a:spLocks noGrp="1"/>
          </p:cNvSpPr>
          <p:nvPr>
            <p:ph idx="1"/>
          </p:nvPr>
        </p:nvSpPr>
        <p:spPr>
          <a:xfrm>
            <a:off x="802594" y="1175978"/>
            <a:ext cx="11064780" cy="5479410"/>
          </a:xfrm>
        </p:spPr>
        <p:txBody>
          <a:bodyPr vert="horz" lIns="91440" tIns="45720" rIns="91440" bIns="45720" rtlCol="0" anchor="t">
            <a:noAutofit/>
          </a:bodyPr>
          <a:lstStyle/>
          <a:p>
            <a:pPr marL="0" indent="0">
              <a:lnSpc>
                <a:spcPct val="100000"/>
              </a:lnSpc>
              <a:spcBef>
                <a:spcPts val="0"/>
              </a:spcBef>
              <a:buNone/>
            </a:pPr>
            <a:endParaRPr lang="en-GB" sz="1400" b="1">
              <a:latin typeface="Arial"/>
              <a:cs typeface="Arial"/>
            </a:endParaRPr>
          </a:p>
          <a:p>
            <a:pPr marL="0" indent="0">
              <a:lnSpc>
                <a:spcPct val="100000"/>
              </a:lnSpc>
              <a:spcBef>
                <a:spcPts val="0"/>
              </a:spcBef>
              <a:buNone/>
            </a:pPr>
            <a:endParaRPr lang="en-GB" sz="1400">
              <a:latin typeface="Arial"/>
              <a:cs typeface="Arial"/>
            </a:endParaRPr>
          </a:p>
          <a:p>
            <a:pPr marL="0" indent="0">
              <a:lnSpc>
                <a:spcPct val="100000"/>
              </a:lnSpc>
              <a:spcBef>
                <a:spcPts val="0"/>
              </a:spcBef>
              <a:buNone/>
            </a:pPr>
            <a:r>
              <a:rPr lang="en-GB" sz="1400" b="1">
                <a:latin typeface="Arial"/>
                <a:cs typeface="Arial"/>
              </a:rPr>
              <a:t>Why it is important</a:t>
            </a:r>
            <a:br>
              <a:rPr lang="en-GB" sz="1400" b="1">
                <a:latin typeface="Arial"/>
                <a:cs typeface="Arial"/>
              </a:rPr>
            </a:br>
            <a:r>
              <a:rPr lang="en-US" sz="1400">
                <a:latin typeface="Arial"/>
                <a:cs typeface="Arial"/>
              </a:rPr>
              <a:t>This is to ensure that everyone, regardless of digital skills, abilities, age or background can participate in the research. It is important because we need to consider participants' potential overlapping needs (such as a participant with limited digital literacy and dyslexia) or needs we're not aware of. Whenever possible it is essential to check with the participant and/or their legal guardian about their preferred format for information about the research and the consent form. </a:t>
            </a:r>
          </a:p>
          <a:p>
            <a:pPr marL="0" indent="0">
              <a:lnSpc>
                <a:spcPct val="100000"/>
              </a:lnSpc>
              <a:spcBef>
                <a:spcPts val="0"/>
              </a:spcBef>
              <a:buNone/>
            </a:pPr>
            <a:endParaRPr lang="en-US" sz="1400">
              <a:latin typeface="Arial"/>
              <a:cs typeface="Arial"/>
            </a:endParaRPr>
          </a:p>
          <a:p>
            <a:pPr marL="0" indent="0">
              <a:lnSpc>
                <a:spcPct val="100000"/>
              </a:lnSpc>
              <a:spcBef>
                <a:spcPts val="0"/>
              </a:spcBef>
              <a:buNone/>
            </a:pPr>
            <a:r>
              <a:rPr lang="en-US" sz="1400" b="1">
                <a:latin typeface="Arial"/>
                <a:cs typeface="Arial"/>
              </a:rPr>
              <a:t>This is important for research with everyone, but you may want to especially consider it for these examples of users</a:t>
            </a:r>
            <a:r>
              <a:rPr lang="en-GB" sz="1400" b="1">
                <a:latin typeface="Arial"/>
                <a:cs typeface="Arial"/>
              </a:rPr>
              <a:t>: </a:t>
            </a:r>
            <a:endParaRPr lang="en-US" sz="1400">
              <a:latin typeface="Arial"/>
              <a:cs typeface="Arial"/>
            </a:endParaRPr>
          </a:p>
          <a:p>
            <a:pPr marL="285115" indent="-285115">
              <a:lnSpc>
                <a:spcPct val="100000"/>
              </a:lnSpc>
              <a:spcBef>
                <a:spcPts val="0"/>
              </a:spcBef>
              <a:buFont typeface="Arial,Sans-Serif"/>
              <a:buChar char="•"/>
            </a:pPr>
            <a:r>
              <a:rPr lang="en-US" sz="1400">
                <a:latin typeface="Arial"/>
                <a:cs typeface="Arial"/>
              </a:rPr>
              <a:t>For participants with </a:t>
            </a:r>
            <a:r>
              <a:rPr lang="en-US" sz="1400" b="1">
                <a:latin typeface="Arial"/>
                <a:cs typeface="Arial"/>
              </a:rPr>
              <a:t>dyslexia</a:t>
            </a:r>
            <a:r>
              <a:rPr lang="en-US" sz="1400">
                <a:latin typeface="Arial"/>
                <a:cs typeface="Arial"/>
              </a:rPr>
              <a:t>, information should be presented in plain language (for example without jargon such as the word 'prototype') and supported with visual aids (such as images to support text, flow charts to explain procedures) </a:t>
            </a:r>
            <a:endParaRPr lang="en-GB" sz="1400">
              <a:latin typeface="Arial"/>
              <a:cs typeface="Arial"/>
            </a:endParaRPr>
          </a:p>
          <a:p>
            <a:pPr marL="285115" indent="-285115">
              <a:lnSpc>
                <a:spcPct val="100000"/>
              </a:lnSpc>
              <a:spcBef>
                <a:spcPts val="0"/>
              </a:spcBef>
              <a:buFont typeface="Arial,Sans-Serif"/>
              <a:buChar char="•"/>
            </a:pPr>
            <a:endParaRPr lang="en-US" sz="1400">
              <a:latin typeface="Arial"/>
              <a:cs typeface="Arial"/>
            </a:endParaRPr>
          </a:p>
          <a:p>
            <a:pPr marL="285115" indent="-285115">
              <a:lnSpc>
                <a:spcPct val="100000"/>
              </a:lnSpc>
              <a:spcBef>
                <a:spcPts val="0"/>
              </a:spcBef>
              <a:buFont typeface="Arial,Sans-Serif"/>
              <a:buChar char="•"/>
            </a:pPr>
            <a:r>
              <a:rPr lang="en-US" sz="1400" b="1">
                <a:latin typeface="Arial"/>
                <a:cs typeface="Arial"/>
              </a:rPr>
              <a:t>Children and young people</a:t>
            </a:r>
            <a:r>
              <a:rPr lang="en-US" sz="1400">
                <a:latin typeface="Arial"/>
                <a:cs typeface="Arial"/>
              </a:rPr>
              <a:t> need a simplified format for informed consent (such as age-appropriate video clips).</a:t>
            </a:r>
          </a:p>
          <a:p>
            <a:pPr marL="285115" indent="-285115">
              <a:lnSpc>
                <a:spcPct val="100000"/>
              </a:lnSpc>
              <a:spcBef>
                <a:spcPts val="0"/>
              </a:spcBef>
              <a:buFont typeface="Arial,Sans-Serif"/>
              <a:buChar char="•"/>
            </a:pPr>
            <a:endParaRPr lang="en-US" sz="1400">
              <a:latin typeface="Arial"/>
              <a:cs typeface="Arial"/>
            </a:endParaRPr>
          </a:p>
          <a:p>
            <a:pPr marL="285115" indent="-285115">
              <a:lnSpc>
                <a:spcPct val="100000"/>
              </a:lnSpc>
              <a:spcBef>
                <a:spcPts val="0"/>
              </a:spcBef>
              <a:buFont typeface="Arial,Sans-Serif"/>
              <a:buChar char="•"/>
            </a:pPr>
            <a:r>
              <a:rPr lang="en-US" sz="1400">
                <a:latin typeface="Arial"/>
                <a:cs typeface="Arial"/>
              </a:rPr>
              <a:t>For participants with </a:t>
            </a:r>
            <a:r>
              <a:rPr lang="en-US" sz="1400" b="1">
                <a:latin typeface="Arial"/>
                <a:cs typeface="Arial"/>
              </a:rPr>
              <a:t>limited digital literacy,</a:t>
            </a:r>
            <a:r>
              <a:rPr lang="en-US" sz="1400">
                <a:latin typeface="Arial"/>
                <a:cs typeface="Arial"/>
              </a:rPr>
              <a:t> offering an option of non-digital consent forms is necessary. When considering participation, using only verbal language can be beneficial, especially for those who may struggle with written communication.</a:t>
            </a:r>
          </a:p>
          <a:p>
            <a:pPr marL="285115" indent="-285115">
              <a:lnSpc>
                <a:spcPct val="100000"/>
              </a:lnSpc>
              <a:spcBef>
                <a:spcPts val="0"/>
              </a:spcBef>
              <a:buFont typeface="Arial,Sans-Serif"/>
              <a:buChar char="•"/>
            </a:pPr>
            <a:endParaRPr lang="en-US" sz="1400">
              <a:latin typeface="Arial"/>
              <a:cs typeface="Arial"/>
            </a:endParaRPr>
          </a:p>
          <a:p>
            <a:pPr marL="285115" indent="-285115">
              <a:lnSpc>
                <a:spcPct val="100000"/>
              </a:lnSpc>
              <a:spcBef>
                <a:spcPts val="0"/>
              </a:spcBef>
              <a:buFont typeface="Arial,Sans-Serif"/>
              <a:buChar char="•"/>
            </a:pPr>
            <a:r>
              <a:rPr lang="en-US" sz="1400">
                <a:latin typeface="Arial"/>
                <a:cs typeface="Arial"/>
              </a:rPr>
              <a:t>For users who are </a:t>
            </a:r>
            <a:r>
              <a:rPr lang="en-US" sz="1400" b="1">
                <a:latin typeface="Arial"/>
                <a:cs typeface="Arial"/>
              </a:rPr>
              <a:t>using  English as an Additional Language (EAL)</a:t>
            </a:r>
            <a:r>
              <a:rPr lang="en-US" sz="1400">
                <a:latin typeface="Arial"/>
                <a:cs typeface="Arial"/>
              </a:rPr>
              <a:t>, language should be culturally sensitive to ensure respect and avoid discrimination.</a:t>
            </a:r>
            <a:endParaRPr lang="en-US" sz="1400">
              <a:latin typeface="Aptos" panose="020B0004020202020204"/>
              <a:cs typeface="Arial"/>
            </a:endParaRPr>
          </a:p>
          <a:p>
            <a:pPr marL="285115" indent="-285115">
              <a:lnSpc>
                <a:spcPct val="100000"/>
              </a:lnSpc>
              <a:spcBef>
                <a:spcPts val="0"/>
              </a:spcBef>
              <a:buFont typeface="Arial,Sans-Serif"/>
              <a:buChar char="•"/>
            </a:pPr>
            <a:endParaRPr lang="en-US" sz="1400">
              <a:latin typeface="Arial"/>
              <a:cs typeface="Arial"/>
            </a:endParaRPr>
          </a:p>
          <a:p>
            <a:pPr marL="285115" indent="-285115">
              <a:lnSpc>
                <a:spcPct val="100000"/>
              </a:lnSpc>
              <a:spcBef>
                <a:spcPts val="0"/>
              </a:spcBef>
              <a:buFont typeface="Arial,Sans-Serif"/>
              <a:buChar char="•"/>
            </a:pPr>
            <a:r>
              <a:rPr lang="en-US" sz="1400">
                <a:latin typeface="Arial"/>
                <a:cs typeface="Arial"/>
              </a:rPr>
              <a:t>Researchers should watch out for </a:t>
            </a:r>
            <a:r>
              <a:rPr lang="en-US" sz="1400" b="1">
                <a:latin typeface="Arial"/>
                <a:cs typeface="Arial"/>
              </a:rPr>
              <a:t>stereotype</a:t>
            </a:r>
            <a:r>
              <a:rPr lang="en-US" sz="1400">
                <a:latin typeface="Arial"/>
                <a:cs typeface="Arial"/>
              </a:rPr>
              <a:t>s, </a:t>
            </a:r>
            <a:r>
              <a:rPr lang="en-US" sz="1400" b="1">
                <a:latin typeface="Arial"/>
                <a:cs typeface="Arial"/>
              </a:rPr>
              <a:t>gendered language or culturally inappropriate terms</a:t>
            </a:r>
            <a:r>
              <a:rPr lang="en-US" sz="1400">
                <a:latin typeface="Arial"/>
                <a:cs typeface="Arial"/>
              </a:rPr>
              <a:t> (for example the word BAME should not be used. The appropriate term is 'ethnic minorities'). </a:t>
            </a:r>
            <a:br>
              <a:rPr lang="en-US" sz="1400">
                <a:latin typeface="Arial"/>
                <a:cs typeface="Arial"/>
              </a:rPr>
            </a:br>
            <a:endParaRPr lang="en-US" sz="1400">
              <a:latin typeface="Aptos" panose="020B0004020202020204"/>
              <a:cs typeface="Arial"/>
            </a:endParaRPr>
          </a:p>
          <a:p>
            <a:pPr marL="285115" indent="-285115">
              <a:lnSpc>
                <a:spcPct val="100000"/>
              </a:lnSpc>
              <a:spcBef>
                <a:spcPts val="0"/>
              </a:spcBef>
              <a:buFont typeface="Arial,Sans-Serif"/>
              <a:buChar char="•"/>
            </a:pPr>
            <a:r>
              <a:rPr lang="en-US" sz="1400">
                <a:latin typeface="Arial"/>
                <a:cs typeface="Arial"/>
              </a:rPr>
              <a:t>Researchers should check if</a:t>
            </a:r>
            <a:r>
              <a:rPr lang="en-US" sz="1400" b="1">
                <a:latin typeface="Arial"/>
                <a:cs typeface="Arial"/>
              </a:rPr>
              <a:t> it's considered respectful in a particular cultural context to use a user's first name</a:t>
            </a:r>
            <a:r>
              <a:rPr lang="en-US" sz="1400">
                <a:latin typeface="Arial"/>
                <a:cs typeface="Arial"/>
              </a:rPr>
              <a:t> when addressing them in research.</a:t>
            </a:r>
            <a:endParaRPr lang="en-US" sz="1400"/>
          </a:p>
        </p:txBody>
      </p:sp>
      <p:sp>
        <p:nvSpPr>
          <p:cNvPr id="4" name="Rectangle 3">
            <a:extLst>
              <a:ext uri="{FF2B5EF4-FFF2-40B4-BE49-F238E27FC236}">
                <a16:creationId xmlns:a16="http://schemas.microsoft.com/office/drawing/2014/main" id="{21561EA6-9631-FC14-C176-A2F3E5C0D940}"/>
              </a:ext>
              <a:ext uri="{C183D7F6-B498-43B3-948B-1728B52AA6E4}">
                <adec:decorative xmlns:adec="http://schemas.microsoft.com/office/drawing/2017/decorative" val="1"/>
              </a:ext>
            </a:extLst>
          </p:cNvPr>
          <p:cNvSpPr/>
          <p:nvPr/>
        </p:nvSpPr>
        <p:spPr>
          <a:xfrm>
            <a:off x="-14839" y="-7419"/>
            <a:ext cx="578708" cy="68628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573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D8B6-36E8-A1EB-4696-71BF5C0C7A0D}"/>
            </a:ext>
          </a:extLst>
        </p:cNvPr>
        <p:cNvGrpSpPr/>
        <p:nvPr/>
      </p:nvGrpSpPr>
      <p:grpSpPr>
        <a:xfrm>
          <a:off x="0" y="0"/>
          <a:ext cx="0" cy="0"/>
          <a:chOff x="0" y="0"/>
          <a:chExt cx="0" cy="0"/>
        </a:xfrm>
      </p:grpSpPr>
      <p:sp>
        <p:nvSpPr>
          <p:cNvPr id="5" name="Informed consent: principle 2">
            <a:extLst>
              <a:ext uri="{FF2B5EF4-FFF2-40B4-BE49-F238E27FC236}">
                <a16:creationId xmlns:a16="http://schemas.microsoft.com/office/drawing/2014/main" id="{70386F0B-D05F-AF7F-A223-155C1B973391}"/>
              </a:ext>
              <a:ext uri="{C183D7F6-B498-43B3-948B-1728B52AA6E4}">
                <adec:decorative xmlns:adec="http://schemas.microsoft.com/office/drawing/2017/decorative" val="1"/>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Informed consent: principle 2</a:t>
            </a:r>
          </a:p>
        </p:txBody>
      </p:sp>
      <p:sp>
        <p:nvSpPr>
          <p:cNvPr id="10" name="Rectangle 9">
            <a:extLst>
              <a:ext uri="{FF2B5EF4-FFF2-40B4-BE49-F238E27FC236}">
                <a16:creationId xmlns:a16="http://schemas.microsoft.com/office/drawing/2014/main" id="{F9199D38-09EC-E615-125B-F5D3B36DE191}"/>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We make sure people can give informed consent in ways that work for them">
            <a:extLst>
              <a:ext uri="{FF2B5EF4-FFF2-40B4-BE49-F238E27FC236}">
                <a16:creationId xmlns:a16="http://schemas.microsoft.com/office/drawing/2014/main" id="{F071EEC4-0AAB-53AF-2D21-D8F553523093}"/>
              </a:ext>
            </a:extLst>
          </p:cNvPr>
          <p:cNvSpPr>
            <a:spLocks noGrp="1"/>
          </p:cNvSpPr>
          <p:nvPr>
            <p:ph type="title"/>
          </p:nvPr>
        </p:nvSpPr>
        <p:spPr>
          <a:xfrm>
            <a:off x="838202" y="334646"/>
            <a:ext cx="10515600" cy="1325563"/>
          </a:xfrm>
        </p:spPr>
        <p:txBody>
          <a:bodyPr>
            <a:normAutofit/>
          </a:bodyPr>
          <a:lstStyle/>
          <a:p>
            <a:r>
              <a:rPr lang="en-GB" sz="3200" b="1">
                <a:latin typeface="Arial"/>
                <a:ea typeface="+mj-lt"/>
                <a:cs typeface="+mj-lt"/>
              </a:rPr>
              <a:t>We make sure people can give informed consent in ways that work for them </a:t>
            </a:r>
            <a:r>
              <a:rPr lang="en-GB" sz="2900" b="1">
                <a:latin typeface="Arial"/>
                <a:ea typeface="+mj-lt"/>
                <a:cs typeface="Arial"/>
              </a:rPr>
              <a:t>(how to)</a:t>
            </a:r>
            <a:endParaRPr lang="en-US" sz="3200" b="1">
              <a:latin typeface="Arial"/>
              <a:ea typeface="+mj-lt"/>
              <a:cs typeface="+mj-lt"/>
            </a:endParaRPr>
          </a:p>
        </p:txBody>
      </p:sp>
      <p:sp>
        <p:nvSpPr>
          <p:cNvPr id="3" name="You'll know you're successfully doing it when">
            <a:extLst>
              <a:ext uri="{FF2B5EF4-FFF2-40B4-BE49-F238E27FC236}">
                <a16:creationId xmlns:a16="http://schemas.microsoft.com/office/drawing/2014/main" id="{098068C0-4CD0-4B85-DFF6-4B68F185963D}"/>
              </a:ext>
            </a:extLst>
          </p:cNvPr>
          <p:cNvSpPr>
            <a:spLocks noGrp="1"/>
          </p:cNvSpPr>
          <p:nvPr>
            <p:ph idx="1"/>
          </p:nvPr>
        </p:nvSpPr>
        <p:spPr>
          <a:xfrm>
            <a:off x="943041" y="1619681"/>
            <a:ext cx="7991856" cy="349988"/>
          </a:xfrm>
        </p:spPr>
        <p:txBody>
          <a:bodyPr vert="horz" lIns="91440" tIns="45720" rIns="91440" bIns="45720" rtlCol="0" anchor="t">
            <a:noAutofit/>
          </a:bodyPr>
          <a:lstStyle/>
          <a:p>
            <a:pPr marL="0" indent="0">
              <a:lnSpc>
                <a:spcPct val="110000"/>
              </a:lnSpc>
              <a:spcBef>
                <a:spcPts val="0"/>
              </a:spcBef>
              <a:buNone/>
            </a:pPr>
            <a:r>
              <a:rPr lang="en-GB" sz="1600" b="1">
                <a:solidFill>
                  <a:srgbClr val="242424"/>
                </a:solidFill>
                <a:latin typeface="Arial"/>
                <a:cs typeface="Arial"/>
              </a:rPr>
              <a:t> </a:t>
            </a:r>
            <a:r>
              <a:rPr lang="en-GB" sz="1600">
                <a:solidFill>
                  <a:srgbClr val="242424"/>
                </a:solidFill>
                <a:latin typeface="Arial"/>
                <a:cs typeface="Arial"/>
              </a:rPr>
              <a:t>You'll know you're successfully doing it when:</a:t>
            </a:r>
            <a:endParaRPr lang="en-US" sz="1600">
              <a:latin typeface="Arial"/>
              <a:cs typeface="Arial"/>
            </a:endParaRPr>
          </a:p>
          <a:p>
            <a:pPr marL="0" indent="0">
              <a:lnSpc>
                <a:spcPct val="100000"/>
              </a:lnSpc>
              <a:spcBef>
                <a:spcPts val="0"/>
              </a:spcBef>
              <a:buNone/>
            </a:pPr>
            <a:endParaRPr lang="en-GB" sz="1400">
              <a:solidFill>
                <a:srgbClr val="000000"/>
              </a:solidFill>
              <a:latin typeface="Arial"/>
              <a:cs typeface="Arial"/>
            </a:endParaRPr>
          </a:p>
          <a:p>
            <a:pPr marL="0" indent="0">
              <a:lnSpc>
                <a:spcPct val="100000"/>
              </a:lnSpc>
              <a:spcBef>
                <a:spcPts val="0"/>
              </a:spcBef>
              <a:buNone/>
            </a:pPr>
            <a:endParaRPr lang="en-GB" sz="1400" b="1">
              <a:solidFill>
                <a:srgbClr val="000000"/>
              </a:solidFill>
              <a:latin typeface="Arial"/>
              <a:cs typeface="Arial"/>
            </a:endParaRPr>
          </a:p>
        </p:txBody>
      </p:sp>
      <p:sp>
        <p:nvSpPr>
          <p:cNvPr id="8" name="Before the session">
            <a:extLst>
              <a:ext uri="{FF2B5EF4-FFF2-40B4-BE49-F238E27FC236}">
                <a16:creationId xmlns:a16="http://schemas.microsoft.com/office/drawing/2014/main" id="{E222E6D4-5644-67F7-1F85-A0A4C0BEBE87}"/>
              </a:ext>
            </a:extLst>
          </p:cNvPr>
          <p:cNvSpPr/>
          <p:nvPr/>
        </p:nvSpPr>
        <p:spPr>
          <a:xfrm>
            <a:off x="940970" y="2151722"/>
            <a:ext cx="3336171" cy="29677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000000"/>
                </a:solidFill>
                <a:latin typeface="Arial"/>
                <a:cs typeface="Arial"/>
              </a:rPr>
              <a:t>Before the session</a:t>
            </a:r>
            <a:endParaRPr lang="en-US" sz="1400">
              <a:solidFill>
                <a:srgbClr val="000000"/>
              </a:solidFill>
              <a:latin typeface="Arial"/>
              <a:cs typeface="Arial"/>
            </a:endParaRPr>
          </a:p>
        </p:txBody>
      </p:sp>
      <p:sp>
        <p:nvSpPr>
          <p:cNvPr id="20" name="Before: bullets">
            <a:extLst>
              <a:ext uri="{FF2B5EF4-FFF2-40B4-BE49-F238E27FC236}">
                <a16:creationId xmlns:a16="http://schemas.microsoft.com/office/drawing/2014/main" id="{96ECBF51-3834-6F76-0847-64FB120AD4FF}"/>
              </a:ext>
            </a:extLst>
          </p:cNvPr>
          <p:cNvSpPr txBox="1"/>
          <p:nvPr/>
        </p:nvSpPr>
        <p:spPr>
          <a:xfrm>
            <a:off x="940451" y="2503528"/>
            <a:ext cx="3335866" cy="42566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spcAft>
                <a:spcPts val="600"/>
              </a:spcAft>
              <a:buFont typeface="Arial"/>
              <a:buChar char="•"/>
            </a:pPr>
            <a:r>
              <a:rPr lang="en-US" sz="1400">
                <a:latin typeface="Arial"/>
                <a:cs typeface="Arial"/>
              </a:rPr>
              <a:t>You identify who your participants are and what consent support they may need (such as how someone in custody can ask questions about the research in advance to the researchers)</a:t>
            </a:r>
          </a:p>
          <a:p>
            <a:pPr marL="171450" indent="-171450">
              <a:spcAft>
                <a:spcPts val="600"/>
              </a:spcAft>
              <a:buFont typeface="Arial"/>
              <a:buChar char="•"/>
            </a:pPr>
            <a:r>
              <a:rPr lang="en-US" sz="1400">
                <a:latin typeface="Arial"/>
                <a:cs typeface="Arial"/>
              </a:rPr>
              <a:t>You consider asking participants which consent format suits them best (such as written, verbal, visual)</a:t>
            </a:r>
          </a:p>
          <a:p>
            <a:pPr marL="171450" indent="-171450">
              <a:spcAft>
                <a:spcPts val="600"/>
              </a:spcAft>
              <a:buFont typeface="Arial"/>
              <a:buChar char="•"/>
            </a:pPr>
            <a:r>
              <a:rPr lang="en-US" sz="1400">
                <a:latin typeface="Arial"/>
                <a:cs typeface="Arial"/>
              </a:rPr>
              <a:t>You look for existing resources (such as visual aids, diagrams, videos) that could support informed consent</a:t>
            </a:r>
          </a:p>
          <a:p>
            <a:pPr marL="171450" indent="-171450">
              <a:spcAft>
                <a:spcPts val="600"/>
              </a:spcAft>
              <a:buFont typeface="Arial"/>
              <a:buChar char="•"/>
            </a:pPr>
            <a:r>
              <a:rPr lang="en-US" sz="1400">
                <a:latin typeface="Arial"/>
                <a:cs typeface="Arial"/>
              </a:rPr>
              <a:t>You plan for any additional support needed, including format and tone (such as booking interpreters, sourcing child-friendly materials)</a:t>
            </a:r>
          </a:p>
          <a:p>
            <a:pPr marL="173990" indent="-173990">
              <a:spcAft>
                <a:spcPts val="600"/>
              </a:spcAft>
              <a:buFont typeface="Arial"/>
              <a:buChar char="•"/>
            </a:pPr>
            <a:endParaRPr lang="en-US" sz="1400">
              <a:latin typeface="Arial"/>
              <a:cs typeface="Arial"/>
            </a:endParaRPr>
          </a:p>
        </p:txBody>
      </p:sp>
      <p:sp>
        <p:nvSpPr>
          <p:cNvPr id="23" name="During the session">
            <a:extLst>
              <a:ext uri="{FF2B5EF4-FFF2-40B4-BE49-F238E27FC236}">
                <a16:creationId xmlns:a16="http://schemas.microsoft.com/office/drawing/2014/main" id="{F6CB1077-D51C-2137-A4EB-A671DF1CAE01}"/>
              </a:ext>
            </a:extLst>
          </p:cNvPr>
          <p:cNvSpPr/>
          <p:nvPr/>
        </p:nvSpPr>
        <p:spPr>
          <a:xfrm>
            <a:off x="4627226" y="2151722"/>
            <a:ext cx="3336171" cy="29677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000000"/>
                </a:solidFill>
                <a:latin typeface="Arial"/>
                <a:cs typeface="Arial"/>
              </a:rPr>
              <a:t>During the session</a:t>
            </a:r>
            <a:endParaRPr lang="en-US" sz="1400">
              <a:solidFill>
                <a:srgbClr val="000000"/>
              </a:solidFill>
              <a:latin typeface="Arial"/>
              <a:cs typeface="Arial"/>
            </a:endParaRPr>
          </a:p>
        </p:txBody>
      </p:sp>
      <p:sp>
        <p:nvSpPr>
          <p:cNvPr id="24" name="During: bullets">
            <a:extLst>
              <a:ext uri="{FF2B5EF4-FFF2-40B4-BE49-F238E27FC236}">
                <a16:creationId xmlns:a16="http://schemas.microsoft.com/office/drawing/2014/main" id="{93C4A8CD-6999-7D66-647B-6ED1D95BCA04}"/>
              </a:ext>
            </a:extLst>
          </p:cNvPr>
          <p:cNvSpPr txBox="1"/>
          <p:nvPr/>
        </p:nvSpPr>
        <p:spPr>
          <a:xfrm>
            <a:off x="4626707" y="2503528"/>
            <a:ext cx="3335866" cy="42566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spcAft>
                <a:spcPts val="600"/>
              </a:spcAft>
              <a:buFont typeface="Arial"/>
              <a:buChar char="•"/>
            </a:pPr>
            <a:r>
              <a:rPr lang="en-US" sz="1400">
                <a:latin typeface="Arial"/>
                <a:cs typeface="Arial"/>
              </a:rPr>
              <a:t>You modify your questions to suit the users' needs and check their consent during the session</a:t>
            </a:r>
          </a:p>
          <a:p>
            <a:pPr marL="171450" indent="-171450">
              <a:spcAft>
                <a:spcPts val="600"/>
              </a:spcAft>
              <a:buFont typeface="Arial"/>
              <a:buChar char="•"/>
            </a:pPr>
            <a:r>
              <a:rPr lang="en-US" sz="1400">
                <a:latin typeface="Arial"/>
                <a:cs typeface="Arial"/>
              </a:rPr>
              <a:t>You remain flexible and adaptable to the unpredictability of research (for example focusing on showing empathy if participant withdraws consent during the session)</a:t>
            </a:r>
            <a:endParaRPr lang="en-US"/>
          </a:p>
          <a:p>
            <a:pPr marL="171450" indent="-171450">
              <a:spcAft>
                <a:spcPts val="600"/>
              </a:spcAft>
              <a:buFont typeface="Arial"/>
              <a:buChar char="•"/>
            </a:pPr>
            <a:endParaRPr lang="en-US" sz="1200">
              <a:latin typeface="Arial"/>
              <a:cs typeface="Arial"/>
            </a:endParaRPr>
          </a:p>
        </p:txBody>
      </p:sp>
      <p:sp>
        <p:nvSpPr>
          <p:cNvPr id="25" name="After the session">
            <a:extLst>
              <a:ext uri="{FF2B5EF4-FFF2-40B4-BE49-F238E27FC236}">
                <a16:creationId xmlns:a16="http://schemas.microsoft.com/office/drawing/2014/main" id="{6958B35E-F979-CB7D-66D5-9176E69A415F}"/>
              </a:ext>
            </a:extLst>
          </p:cNvPr>
          <p:cNvSpPr/>
          <p:nvPr/>
        </p:nvSpPr>
        <p:spPr>
          <a:xfrm>
            <a:off x="8319995" y="2145209"/>
            <a:ext cx="3336171" cy="29677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000000"/>
                </a:solidFill>
                <a:latin typeface="Arial"/>
                <a:cs typeface="Arial"/>
              </a:rPr>
              <a:t>After the session</a:t>
            </a:r>
            <a:endParaRPr lang="en-US" sz="1400">
              <a:solidFill>
                <a:srgbClr val="000000"/>
              </a:solidFill>
              <a:latin typeface="Arial"/>
              <a:cs typeface="Arial"/>
            </a:endParaRPr>
          </a:p>
        </p:txBody>
      </p:sp>
      <p:sp>
        <p:nvSpPr>
          <p:cNvPr id="26" name="After: bullets">
            <a:extLst>
              <a:ext uri="{FF2B5EF4-FFF2-40B4-BE49-F238E27FC236}">
                <a16:creationId xmlns:a16="http://schemas.microsoft.com/office/drawing/2014/main" id="{3804AFD4-89B8-1E20-4CF9-26C564446B32}"/>
              </a:ext>
            </a:extLst>
          </p:cNvPr>
          <p:cNvSpPr txBox="1"/>
          <p:nvPr/>
        </p:nvSpPr>
        <p:spPr>
          <a:xfrm>
            <a:off x="8319476" y="2497015"/>
            <a:ext cx="3335866" cy="1946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lnSpc>
                <a:spcPct val="110000"/>
              </a:lnSpc>
              <a:buFont typeface="Arial"/>
              <a:buChar char="•"/>
            </a:pPr>
            <a:r>
              <a:rPr lang="en-GB" sz="1400">
                <a:solidFill>
                  <a:srgbClr val="242424"/>
                </a:solidFill>
                <a:latin typeface="Arial"/>
                <a:cs typeface="Arial"/>
              </a:rPr>
              <a:t>You share a simplified thank you message in the right format (such as verbal or presented in an image) that can be easily understood by the users</a:t>
            </a:r>
            <a:endParaRPr lang="en-GB" sz="1400">
              <a:latin typeface="Arial"/>
              <a:cs typeface="Arial"/>
            </a:endParaRPr>
          </a:p>
          <a:p>
            <a:pPr marL="171450" indent="-171450">
              <a:spcAft>
                <a:spcPts val="600"/>
              </a:spcAft>
              <a:buFont typeface="Arial"/>
              <a:buChar char="•"/>
            </a:pPr>
            <a:endParaRPr lang="en-US" sz="1200">
              <a:latin typeface="Arial"/>
              <a:cs typeface="Arial"/>
            </a:endParaRPr>
          </a:p>
        </p:txBody>
      </p:sp>
      <p:sp>
        <p:nvSpPr>
          <p:cNvPr id="15" name="Useful resources">
            <a:extLst>
              <a:ext uri="{FF2B5EF4-FFF2-40B4-BE49-F238E27FC236}">
                <a16:creationId xmlns:a16="http://schemas.microsoft.com/office/drawing/2014/main" id="{971395D8-B960-C1B4-9A1E-D6F824CE589F}"/>
              </a:ext>
            </a:extLst>
          </p:cNvPr>
          <p:cNvSpPr/>
          <p:nvPr/>
        </p:nvSpPr>
        <p:spPr>
          <a:xfrm>
            <a:off x="7954081" y="4335277"/>
            <a:ext cx="4131606" cy="402255"/>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600">
                <a:solidFill>
                  <a:srgbClr val="000000"/>
                </a:solidFill>
                <a:latin typeface="Arial"/>
                <a:cs typeface="Arial"/>
              </a:rPr>
              <a:t> Useful resources</a:t>
            </a:r>
            <a:endParaRPr lang="en-US" sz="1600">
              <a:solidFill>
                <a:srgbClr val="000000"/>
              </a:solidFill>
            </a:endParaRPr>
          </a:p>
        </p:txBody>
      </p:sp>
      <p:sp>
        <p:nvSpPr>
          <p:cNvPr id="6" name="Hyperlinks">
            <a:extLst>
              <a:ext uri="{FF2B5EF4-FFF2-40B4-BE49-F238E27FC236}">
                <a16:creationId xmlns:a16="http://schemas.microsoft.com/office/drawing/2014/main" id="{94EEAA20-AA50-FDDC-17EB-EAACF6A762D9}"/>
              </a:ext>
            </a:extLst>
          </p:cNvPr>
          <p:cNvSpPr txBox="1"/>
          <p:nvPr/>
        </p:nvSpPr>
        <p:spPr>
          <a:xfrm>
            <a:off x="7847711" y="4949290"/>
            <a:ext cx="3967119"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1200">
                <a:latin typeface="Arial"/>
                <a:cs typeface="Arial"/>
                <a:hlinkClick r:id="rId2">
                  <a:extLst>
                    <a:ext uri="{A12FA001-AC4F-418D-AE19-62706E023703}">
                      <ahyp:hlinkClr xmlns:ahyp="http://schemas.microsoft.com/office/drawing/2018/hyperlinkcolor" val="tx"/>
                    </a:ext>
                  </a:extLst>
                </a:hlinkClick>
              </a:rPr>
              <a:t>Research with people who speak limited or no English</a:t>
            </a:r>
            <a:endParaRPr lang="en-GB" sz="1200">
              <a:latin typeface="Arial"/>
              <a:cs typeface="Arial"/>
            </a:endParaRPr>
          </a:p>
          <a:p>
            <a:pPr>
              <a:spcAft>
                <a:spcPts val="600"/>
              </a:spcAft>
            </a:pPr>
            <a:r>
              <a:rPr lang="en-GB" sz="1200">
                <a:latin typeface="Arial"/>
                <a:cs typeface="Arial"/>
                <a:hlinkClick r:id="rId3">
                  <a:extLst>
                    <a:ext uri="{A12FA001-AC4F-418D-AE19-62706E023703}">
                      <ahyp:hlinkClr xmlns:ahyp="http://schemas.microsoft.com/office/drawing/2018/hyperlinkcolor" val="tx"/>
                    </a:ext>
                  </a:extLst>
                </a:hlinkClick>
              </a:rPr>
              <a:t>Research with children and young people</a:t>
            </a:r>
            <a:endParaRPr lang="en-GB" sz="1200">
              <a:latin typeface="Arial"/>
              <a:cs typeface="Arial"/>
            </a:endParaRPr>
          </a:p>
          <a:p>
            <a:pPr>
              <a:spcAft>
                <a:spcPts val="600"/>
              </a:spcAft>
            </a:pPr>
            <a:r>
              <a:rPr lang="en-GB" sz="1200">
                <a:latin typeface="Arial"/>
                <a:cs typeface="Arial"/>
                <a:hlinkClick r:id="rId4">
                  <a:extLst>
                    <a:ext uri="{A12FA001-AC4F-418D-AE19-62706E023703}">
                      <ahyp:hlinkClr xmlns:ahyp="http://schemas.microsoft.com/office/drawing/2018/hyperlinkcolor" val="tx"/>
                    </a:ext>
                  </a:extLst>
                </a:hlinkClick>
              </a:rPr>
              <a:t>Collecting consent in the right format</a:t>
            </a:r>
            <a:r>
              <a:rPr lang="en-GB" sz="1200">
                <a:latin typeface="Arial"/>
                <a:cs typeface="Arial"/>
              </a:rPr>
              <a:t> </a:t>
            </a:r>
            <a:endParaRPr lang="en-US" sz="1200">
              <a:latin typeface="Arial"/>
              <a:cs typeface="Arial"/>
            </a:endParaRPr>
          </a:p>
          <a:p>
            <a:pPr>
              <a:spcAft>
                <a:spcPts val="600"/>
              </a:spcAft>
            </a:pPr>
            <a:r>
              <a:rPr lang="en-GB" sz="1200">
                <a:latin typeface="Arial"/>
                <a:cs typeface="Arial"/>
                <a:hlinkClick r:id="rId5">
                  <a:extLst>
                    <a:ext uri="{A12FA001-AC4F-418D-AE19-62706E023703}">
                      <ahyp:hlinkClr xmlns:ahyp="http://schemas.microsoft.com/office/drawing/2018/hyperlinkcolor" val="tx"/>
                    </a:ext>
                  </a:extLst>
                </a:hlinkClick>
              </a:rPr>
              <a:t>Getting consent from children and vulnerable adults</a:t>
            </a:r>
            <a:r>
              <a:rPr lang="en-GB" sz="1200">
                <a:latin typeface="Arial"/>
                <a:cs typeface="Arial"/>
              </a:rPr>
              <a:t> </a:t>
            </a:r>
            <a:endParaRPr lang="en-US" sz="1200">
              <a:latin typeface="Arial"/>
              <a:cs typeface="Arial"/>
            </a:endParaRPr>
          </a:p>
          <a:p>
            <a:pPr>
              <a:spcAft>
                <a:spcPts val="600"/>
              </a:spcAft>
            </a:pPr>
            <a:r>
              <a:rPr lang="en-GB" sz="1200">
                <a:latin typeface="Arial"/>
                <a:cs typeface="Arial"/>
                <a:hlinkClick r:id="rId6">
                  <a:extLst>
                    <a:ext uri="{A12FA001-AC4F-418D-AE19-62706E023703}">
                      <ahyp:hlinkClr xmlns:ahyp="http://schemas.microsoft.com/office/drawing/2018/hyperlinkcolor" val="tx"/>
                    </a:ext>
                  </a:extLst>
                </a:hlinkClick>
              </a:rPr>
              <a:t>Developing consent materials for non-English-speaking participants</a:t>
            </a:r>
            <a:endParaRPr lang="en-GB" sz="1200">
              <a:latin typeface="Arial"/>
              <a:cs typeface="Arial"/>
            </a:endParaRPr>
          </a:p>
        </p:txBody>
      </p:sp>
      <p:sp>
        <p:nvSpPr>
          <p:cNvPr id="4" name="Rectangle 3">
            <a:extLst>
              <a:ext uri="{FF2B5EF4-FFF2-40B4-BE49-F238E27FC236}">
                <a16:creationId xmlns:a16="http://schemas.microsoft.com/office/drawing/2014/main" id="{618DA9F9-4B51-96A4-381C-3C7C7DBF7610}"/>
              </a:ext>
              <a:ext uri="{C183D7F6-B498-43B3-948B-1728B52AA6E4}">
                <adec:decorative xmlns:adec="http://schemas.microsoft.com/office/drawing/2017/decorative" val="1"/>
              </a:ext>
            </a:extLst>
          </p:cNvPr>
          <p:cNvSpPr/>
          <p:nvPr/>
        </p:nvSpPr>
        <p:spPr>
          <a:xfrm>
            <a:off x="-14839" y="-7419"/>
            <a:ext cx="578708" cy="68628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7">
            <a:extLst>
              <a:ext uri="{FF2B5EF4-FFF2-40B4-BE49-F238E27FC236}">
                <a16:creationId xmlns:a16="http://schemas.microsoft.com/office/drawing/2014/main" id="{FDA9CE8B-69FA-B575-276D-3ECBF9A21EAD}"/>
              </a:ext>
              <a:ext uri="{C183D7F6-B498-43B3-948B-1728B52AA6E4}">
                <adec:decorative xmlns:adec="http://schemas.microsoft.com/office/drawing/2017/decorative" val="1"/>
              </a:ext>
            </a:extLst>
          </p:cNvPr>
          <p:cNvSpPr/>
          <p:nvPr/>
        </p:nvSpPr>
        <p:spPr>
          <a:xfrm rot="10800000">
            <a:off x="7638219" y="4740127"/>
            <a:ext cx="4379883" cy="1925815"/>
          </a:xfrm>
          <a:prstGeom prst="round2Same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Flowchart: Connector 8">
            <a:extLst>
              <a:ext uri="{FF2B5EF4-FFF2-40B4-BE49-F238E27FC236}">
                <a16:creationId xmlns:a16="http://schemas.microsoft.com/office/drawing/2014/main" id="{74E7FB13-DD81-7CA5-2A27-BEC9ABA842C5}"/>
              </a:ext>
              <a:ext uri="{C183D7F6-B498-43B3-948B-1728B52AA6E4}">
                <adec:decorative xmlns:adec="http://schemas.microsoft.com/office/drawing/2017/decorative" val="1"/>
              </a:ext>
            </a:extLst>
          </p:cNvPr>
          <p:cNvSpPr/>
          <p:nvPr/>
        </p:nvSpPr>
        <p:spPr>
          <a:xfrm>
            <a:off x="7510518" y="4240496"/>
            <a:ext cx="608128" cy="600513"/>
          </a:xfrm>
          <a:prstGeom prst="flowChartConnector">
            <a:avLst/>
          </a:prstGeom>
          <a:solidFill>
            <a:schemeClr val="bg1"/>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a16="http://schemas.microsoft.com/office/drawing/2014/main" id="{A0232EB5-57F9-2F8B-3A82-4CF16B8E95B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27460" y="4336011"/>
            <a:ext cx="368188" cy="408647"/>
          </a:xfrm>
          <a:prstGeom prst="rect">
            <a:avLst/>
          </a:prstGeom>
        </p:spPr>
      </p:pic>
    </p:spTree>
    <p:extLst>
      <p:ext uri="{BB962C8B-B14F-4D97-AF65-F5344CB8AC3E}">
        <p14:creationId xmlns:p14="http://schemas.microsoft.com/office/powerpoint/2010/main" val="388667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493E4-0EDB-78C8-1075-6033A58FDB3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EE7644A-1138-9D45-A80F-3C4BBEB442AE}"/>
              </a:ext>
              <a:ext uri="{C183D7F6-B498-43B3-948B-1728B52AA6E4}">
                <adec:decorative xmlns:adec="http://schemas.microsoft.com/office/drawing/2017/decorative" val="1"/>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Informed consent: principle 2</a:t>
            </a:r>
          </a:p>
        </p:txBody>
      </p:sp>
      <p:sp>
        <p:nvSpPr>
          <p:cNvPr id="9" name="Rectangle 8">
            <a:extLst>
              <a:ext uri="{FF2B5EF4-FFF2-40B4-BE49-F238E27FC236}">
                <a16:creationId xmlns:a16="http://schemas.microsoft.com/office/drawing/2014/main" id="{64F25E6D-84EF-4864-C56F-B9A6F330E75E}"/>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95EFF36C-1B39-17F2-43DF-35412262D162}"/>
              </a:ext>
            </a:extLst>
          </p:cNvPr>
          <p:cNvSpPr>
            <a:spLocks noGrp="1"/>
          </p:cNvSpPr>
          <p:nvPr>
            <p:ph type="title"/>
          </p:nvPr>
        </p:nvSpPr>
        <p:spPr>
          <a:xfrm>
            <a:off x="838202" y="334646"/>
            <a:ext cx="10515600" cy="1325563"/>
          </a:xfrm>
        </p:spPr>
        <p:txBody>
          <a:bodyPr>
            <a:normAutofit/>
          </a:bodyPr>
          <a:lstStyle/>
          <a:p>
            <a:r>
              <a:rPr lang="en-GB" sz="3200" b="1">
                <a:latin typeface="Arial"/>
                <a:ea typeface="+mj-lt"/>
                <a:cs typeface="+mj-lt"/>
              </a:rPr>
              <a:t>We make sure people can give informed consent in ways that work for them </a:t>
            </a:r>
            <a:r>
              <a:rPr lang="en-GB" sz="2900" b="1">
                <a:latin typeface="Arial"/>
                <a:ea typeface="+mj-lt"/>
                <a:cs typeface="Arial"/>
              </a:rPr>
              <a:t>(case study 1)</a:t>
            </a:r>
            <a:endParaRPr lang="en-US" sz="3200" b="1">
              <a:latin typeface="Arial"/>
              <a:cs typeface="Arial"/>
            </a:endParaRPr>
          </a:p>
        </p:txBody>
      </p:sp>
      <p:sp>
        <p:nvSpPr>
          <p:cNvPr id="3" name="Content Placeholder 2">
            <a:extLst>
              <a:ext uri="{FF2B5EF4-FFF2-40B4-BE49-F238E27FC236}">
                <a16:creationId xmlns:a16="http://schemas.microsoft.com/office/drawing/2014/main" id="{C5C29916-2006-4D86-4D67-39D03F003C06}"/>
              </a:ext>
            </a:extLst>
          </p:cNvPr>
          <p:cNvSpPr>
            <a:spLocks noGrp="1"/>
          </p:cNvSpPr>
          <p:nvPr>
            <p:ph idx="1"/>
          </p:nvPr>
        </p:nvSpPr>
        <p:spPr>
          <a:xfrm>
            <a:off x="838202" y="1821944"/>
            <a:ext cx="7516368" cy="4668330"/>
          </a:xfrm>
        </p:spPr>
        <p:txBody>
          <a:bodyPr vert="horz" lIns="91440" tIns="45720" rIns="91440" bIns="45720" rtlCol="0" anchor="t">
            <a:noAutofit/>
          </a:bodyPr>
          <a:lstStyle/>
          <a:p>
            <a:pPr marL="0" indent="0">
              <a:lnSpc>
                <a:spcPct val="100000"/>
              </a:lnSpc>
              <a:spcBef>
                <a:spcPts val="0"/>
              </a:spcBef>
              <a:buNone/>
            </a:pPr>
            <a:r>
              <a:rPr lang="en-GB" sz="1600" b="1">
                <a:latin typeface="Arial"/>
                <a:cs typeface="Arial"/>
              </a:rPr>
              <a:t>Case study </a:t>
            </a:r>
            <a:r>
              <a:rPr lang="en-GB" sz="1600" b="1">
                <a:solidFill>
                  <a:srgbClr val="000000"/>
                </a:solidFill>
                <a:latin typeface="Arial"/>
                <a:cs typeface="Arial"/>
              </a:rPr>
              <a:t>1</a:t>
            </a:r>
          </a:p>
          <a:p>
            <a:pPr marL="0" indent="0">
              <a:lnSpc>
                <a:spcPct val="100000"/>
              </a:lnSpc>
              <a:spcBef>
                <a:spcPts val="0"/>
              </a:spcBef>
              <a:buNone/>
            </a:pPr>
            <a:r>
              <a:rPr lang="en-GB" sz="1400">
                <a:solidFill>
                  <a:srgbClr val="0B0C0C"/>
                </a:solidFill>
                <a:latin typeface="Arial"/>
                <a:cs typeface="Arial"/>
              </a:rPr>
              <a:t>Research with Afifa, a parent who has a child with SEND. </a:t>
            </a:r>
          </a:p>
          <a:p>
            <a:pPr marL="0" indent="0">
              <a:lnSpc>
                <a:spcPct val="100000"/>
              </a:lnSpc>
              <a:buNone/>
            </a:pPr>
            <a:r>
              <a:rPr lang="en-GB" sz="1600" b="1">
                <a:solidFill>
                  <a:srgbClr val="0B0C0C"/>
                </a:solidFill>
                <a:latin typeface="Arial"/>
                <a:cs typeface="Arial"/>
              </a:rPr>
              <a:t>Background</a:t>
            </a:r>
            <a:br>
              <a:rPr lang="en-GB" sz="1400" b="1">
                <a:latin typeface="Arial"/>
                <a:cs typeface="Arial"/>
              </a:rPr>
            </a:br>
            <a:r>
              <a:rPr lang="en-GB" sz="1400">
                <a:solidFill>
                  <a:srgbClr val="0B0C0C"/>
                </a:solidFill>
                <a:latin typeface="Arial"/>
                <a:cs typeface="Arial"/>
              </a:rPr>
              <a:t>Afifa is a user of English as an Additional Language (EAL). Her primary </a:t>
            </a:r>
            <a:r>
              <a:rPr lang="en-US" sz="1400">
                <a:solidFill>
                  <a:srgbClr val="0B0C0C"/>
                </a:solidFill>
                <a:latin typeface="Arial"/>
                <a:cs typeface="Arial"/>
              </a:rPr>
              <a:t>language is Urdu, and she has recently taken classes in English for Speakers of Other Languages (ESOL).</a:t>
            </a:r>
          </a:p>
          <a:p>
            <a:pPr marL="0" indent="0">
              <a:lnSpc>
                <a:spcPct val="100000"/>
              </a:lnSpc>
              <a:buNone/>
            </a:pPr>
            <a:r>
              <a:rPr lang="en-GB" sz="1600" b="1">
                <a:solidFill>
                  <a:srgbClr val="0B0C0C"/>
                </a:solidFill>
                <a:latin typeface="Arial"/>
                <a:cs typeface="Arial"/>
              </a:rPr>
              <a:t>Approach</a:t>
            </a:r>
            <a:br>
              <a:rPr lang="en-GB" sz="1400" b="1">
                <a:latin typeface="Arial"/>
                <a:cs typeface="Arial"/>
              </a:rPr>
            </a:br>
            <a:r>
              <a:rPr lang="en-GB" sz="1400">
                <a:solidFill>
                  <a:srgbClr val="0B0C0C"/>
                </a:solidFill>
                <a:latin typeface="Arial"/>
                <a:cs typeface="Arial"/>
              </a:rPr>
              <a:t>To ensure Afifa could provide informed consent, the researcher created a simplified version of the standard information sheet. This explained the research purpose, process and risks concisely and in plain English (without jargon such as the word 'usability'). The information and consent form were translated in Urdu so that both languages could be available to Afifa at the time of her session. Consent was gathered at the time of the research session, where an interpreter was available, who could provide further clarification, as necessary. </a:t>
            </a:r>
            <a:endParaRPr lang="en-US" sz="1400">
              <a:solidFill>
                <a:srgbClr val="000000"/>
              </a:solidFill>
              <a:latin typeface="Arial"/>
              <a:cs typeface="Arial"/>
            </a:endParaRPr>
          </a:p>
          <a:p>
            <a:pPr marL="0" indent="0">
              <a:lnSpc>
                <a:spcPct val="100000"/>
              </a:lnSpc>
              <a:buNone/>
            </a:pPr>
            <a:r>
              <a:rPr lang="en-GB" sz="1600" b="1">
                <a:solidFill>
                  <a:srgbClr val="0B0C0C"/>
                </a:solidFill>
                <a:latin typeface="Arial"/>
                <a:cs typeface="Arial"/>
              </a:rPr>
              <a:t>Outcome</a:t>
            </a:r>
            <a:br>
              <a:rPr lang="en-GB" sz="1400" b="1">
                <a:latin typeface="Arial"/>
                <a:cs typeface="Arial"/>
              </a:rPr>
            </a:br>
            <a:r>
              <a:rPr lang="en-GB" sz="1400">
                <a:solidFill>
                  <a:srgbClr val="0B0C0C"/>
                </a:solidFill>
                <a:latin typeface="Arial"/>
                <a:cs typeface="Arial"/>
              </a:rPr>
              <a:t>Afifa appreciated the presence of an interpreter who shared her regional accent. Since she had not gone to school in Pakistan, she felt more comfortable reading through the plain English consent form, asking occasional questions to the interpreter. </a:t>
            </a:r>
            <a:r>
              <a:rPr lang="en-US" sz="1400">
                <a:solidFill>
                  <a:srgbClr val="0B0C0C"/>
                </a:solidFill>
                <a:latin typeface="Arial"/>
                <a:cs typeface="Arial"/>
              </a:rPr>
              <a:t>She was able to understand the research and what her involvement would entail, so she could give truly informed consent.</a:t>
            </a:r>
            <a:br>
              <a:rPr lang="en-US" sz="1400">
                <a:latin typeface="Arial"/>
                <a:cs typeface="Arial"/>
              </a:rPr>
            </a:br>
            <a:br>
              <a:rPr lang="en-US" sz="1400">
                <a:latin typeface="Arial"/>
                <a:cs typeface="Arial"/>
              </a:rPr>
            </a:br>
            <a:endParaRPr lang="en-GB" sz="1400" i="1">
              <a:solidFill>
                <a:srgbClr val="0B0C0C"/>
              </a:solidFill>
              <a:latin typeface="Arial"/>
              <a:cs typeface="Arial"/>
            </a:endParaRPr>
          </a:p>
        </p:txBody>
      </p:sp>
      <p:sp>
        <p:nvSpPr>
          <p:cNvPr id="4" name="Rectangle 3">
            <a:extLst>
              <a:ext uri="{FF2B5EF4-FFF2-40B4-BE49-F238E27FC236}">
                <a16:creationId xmlns:a16="http://schemas.microsoft.com/office/drawing/2014/main" id="{30D6DB8D-0655-ED8D-A587-C3C6E716BE77}"/>
              </a:ext>
              <a:ext uri="{C183D7F6-B498-43B3-948B-1728B52AA6E4}">
                <adec:decorative xmlns:adec="http://schemas.microsoft.com/office/drawing/2017/decorative" val="1"/>
              </a:ext>
            </a:extLst>
          </p:cNvPr>
          <p:cNvSpPr/>
          <p:nvPr/>
        </p:nvSpPr>
        <p:spPr>
          <a:xfrm>
            <a:off x="-14839" y="-7419"/>
            <a:ext cx="578708" cy="68628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D556717D-167C-C2EC-9C4F-3FE0791A0489}"/>
              </a:ext>
              <a:ext uri="{C183D7F6-B498-43B3-948B-1728B52AA6E4}">
                <adec:decorative xmlns:adec="http://schemas.microsoft.com/office/drawing/2017/decorative" val="1"/>
              </a:ext>
            </a:extLst>
          </p:cNvPr>
          <p:cNvGrpSpPr/>
          <p:nvPr/>
        </p:nvGrpSpPr>
        <p:grpSpPr>
          <a:xfrm>
            <a:off x="9022923" y="2077081"/>
            <a:ext cx="3071321" cy="2965423"/>
            <a:chOff x="9022923" y="2077081"/>
            <a:chExt cx="3071321" cy="2965423"/>
          </a:xfrm>
        </p:grpSpPr>
        <p:sp>
          <p:nvSpPr>
            <p:cNvPr id="6" name="Oval 5">
              <a:extLst>
                <a:ext uri="{FF2B5EF4-FFF2-40B4-BE49-F238E27FC236}">
                  <a16:creationId xmlns:a16="http://schemas.microsoft.com/office/drawing/2014/main" id="{CFA6FF39-2DA0-51B4-4EF5-E496608A13B8}"/>
                </a:ext>
                <a:ext uri="{C183D7F6-B498-43B3-948B-1728B52AA6E4}">
                  <adec:decorative xmlns:adec="http://schemas.microsoft.com/office/drawing/2017/decorative" val="1"/>
                </a:ext>
              </a:extLst>
            </p:cNvPr>
            <p:cNvSpPr/>
            <p:nvPr/>
          </p:nvSpPr>
          <p:spPr>
            <a:xfrm>
              <a:off x="9026279" y="2449142"/>
              <a:ext cx="2537500" cy="2440962"/>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102D634-0474-D698-0E44-D3FCF623ADE6}"/>
                </a:ext>
              </a:extLst>
            </p:cNvPr>
            <p:cNvSpPr/>
            <p:nvPr/>
          </p:nvSpPr>
          <p:spPr>
            <a:xfrm>
              <a:off x="9178679" y="2601542"/>
              <a:ext cx="2537500" cy="2440962"/>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7AE8B565-E7C1-CF0E-CCAF-5A2121C5BA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876944" y="2477386"/>
              <a:ext cx="1217300" cy="2221801"/>
            </a:xfrm>
            <a:prstGeom prst="rect">
              <a:avLst/>
            </a:prstGeom>
          </p:spPr>
        </p:pic>
        <p:pic>
          <p:nvPicPr>
            <p:cNvPr id="11" name="Graphic 10" descr="Woman with tied hair">
              <a:extLst>
                <a:ext uri="{FF2B5EF4-FFF2-40B4-BE49-F238E27FC236}">
                  <a16:creationId xmlns:a16="http://schemas.microsoft.com/office/drawing/2014/main" id="{BF46DC07-9120-32B4-8632-2011CC8DF0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1463937" y="2077081"/>
              <a:ext cx="498399" cy="502912"/>
            </a:xfrm>
            <a:prstGeom prst="rect">
              <a:avLst/>
            </a:prstGeom>
          </p:spPr>
        </p:pic>
        <p:pic>
          <p:nvPicPr>
            <p:cNvPr id="12" name="Graphic 11">
              <a:extLst>
                <a:ext uri="{FF2B5EF4-FFF2-40B4-BE49-F238E27FC236}">
                  <a16:creationId xmlns:a16="http://schemas.microsoft.com/office/drawing/2014/main" id="{0AE349A8-E781-F3AE-2B55-49C5F718528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1492503" y="2172121"/>
              <a:ext cx="225899" cy="260799"/>
            </a:xfrm>
            <a:prstGeom prst="rect">
              <a:avLst/>
            </a:prstGeom>
          </p:spPr>
        </p:pic>
        <p:pic>
          <p:nvPicPr>
            <p:cNvPr id="14" name="Graphic 13">
              <a:extLst>
                <a:ext uri="{FF2B5EF4-FFF2-40B4-BE49-F238E27FC236}">
                  <a16:creationId xmlns:a16="http://schemas.microsoft.com/office/drawing/2014/main" id="{DBD507B2-CCCB-0378-8330-9873956CA34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22923" y="2404094"/>
              <a:ext cx="1094740" cy="2534055"/>
            </a:xfrm>
            <a:prstGeom prst="rect">
              <a:avLst/>
            </a:prstGeom>
          </p:spPr>
        </p:pic>
        <p:pic>
          <p:nvPicPr>
            <p:cNvPr id="16" name="Graphic 8">
              <a:extLst>
                <a:ext uri="{FF2B5EF4-FFF2-40B4-BE49-F238E27FC236}">
                  <a16:creationId xmlns:a16="http://schemas.microsoft.com/office/drawing/2014/main" id="{2E48C90A-C4ED-76A2-4B91-658E21BDB09A}"/>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05372" y="2699329"/>
              <a:ext cx="890667" cy="1931319"/>
            </a:xfrm>
            <a:prstGeom prst="rect">
              <a:avLst/>
            </a:prstGeom>
          </p:spPr>
        </p:pic>
      </p:grpSp>
    </p:spTree>
    <p:extLst>
      <p:ext uri="{BB962C8B-B14F-4D97-AF65-F5344CB8AC3E}">
        <p14:creationId xmlns:p14="http://schemas.microsoft.com/office/powerpoint/2010/main" val="418104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F9A71-8442-A68D-F533-9030B5E40EB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8DB7D97-D742-77CA-F1B9-E8D923C5E0DD}"/>
              </a:ext>
              <a:ext uri="{C183D7F6-B498-43B3-948B-1728B52AA6E4}">
                <adec:decorative xmlns:adec="http://schemas.microsoft.com/office/drawing/2017/decorative" val="1"/>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Informed consent: principle 2</a:t>
            </a:r>
          </a:p>
        </p:txBody>
      </p:sp>
      <p:sp>
        <p:nvSpPr>
          <p:cNvPr id="3" name="Rectangle 2">
            <a:extLst>
              <a:ext uri="{FF2B5EF4-FFF2-40B4-BE49-F238E27FC236}">
                <a16:creationId xmlns:a16="http://schemas.microsoft.com/office/drawing/2014/main" id="{06F4554C-9E00-0641-D71F-65FAEB1B090E}"/>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3CE5AAF2-7251-BAE5-2BB3-1FF5D3D3159E}"/>
              </a:ext>
            </a:extLst>
          </p:cNvPr>
          <p:cNvSpPr>
            <a:spLocks noGrp="1"/>
          </p:cNvSpPr>
          <p:nvPr>
            <p:ph type="title"/>
          </p:nvPr>
        </p:nvSpPr>
        <p:spPr>
          <a:xfrm>
            <a:off x="838202" y="487046"/>
            <a:ext cx="10515600" cy="1325563"/>
          </a:xfrm>
        </p:spPr>
        <p:txBody>
          <a:bodyPr>
            <a:normAutofit/>
          </a:bodyPr>
          <a:lstStyle/>
          <a:p>
            <a:r>
              <a:rPr lang="en-GB" sz="3200" b="1">
                <a:latin typeface="Arial"/>
                <a:cs typeface="Arial"/>
              </a:rPr>
              <a:t>We make sure people can give informed consent in ways that work for them </a:t>
            </a:r>
            <a:r>
              <a:rPr lang="en-GB" sz="2900" b="1">
                <a:latin typeface="Arial"/>
                <a:cs typeface="Arial"/>
              </a:rPr>
              <a:t>(case study 2)</a:t>
            </a:r>
            <a:endParaRPr lang="en-GB" sz="3200">
              <a:latin typeface="Arial"/>
              <a:cs typeface="Arial"/>
            </a:endParaRPr>
          </a:p>
          <a:p>
            <a:endParaRPr lang="en-GB" sz="2800" b="1">
              <a:latin typeface="Arial"/>
              <a:cs typeface="Arial"/>
            </a:endParaRPr>
          </a:p>
        </p:txBody>
      </p:sp>
      <p:sp>
        <p:nvSpPr>
          <p:cNvPr id="14" name="Content Placeholder 2">
            <a:extLst>
              <a:ext uri="{FF2B5EF4-FFF2-40B4-BE49-F238E27FC236}">
                <a16:creationId xmlns:a16="http://schemas.microsoft.com/office/drawing/2014/main" id="{0FE792DE-726A-BBBB-0871-2887372B9533}"/>
              </a:ext>
            </a:extLst>
          </p:cNvPr>
          <p:cNvSpPr txBox="1">
            <a:spLocks/>
          </p:cNvSpPr>
          <p:nvPr/>
        </p:nvSpPr>
        <p:spPr>
          <a:xfrm>
            <a:off x="838202" y="1505139"/>
            <a:ext cx="8289253" cy="4668330"/>
          </a:xfrm>
          <a:prstGeom prst="rect">
            <a:avLst/>
          </a:prstGeom>
        </p:spPr>
        <p:txBody>
          <a:bodyPr vert="horz" lIns="91440" tIns="45720" rIns="91440" bIns="45720" rtlCol="0" anchor="t">
            <a:noAutofit/>
          </a:bodyPr>
          <a:lst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b="1">
                <a:latin typeface="Arial"/>
                <a:cs typeface="Arial"/>
              </a:rPr>
              <a:t>Case study </a:t>
            </a:r>
            <a:r>
              <a:rPr lang="en-GB" sz="1600" b="1">
                <a:solidFill>
                  <a:srgbClr val="0B0C0C"/>
                </a:solidFill>
                <a:latin typeface="Arial"/>
                <a:cs typeface="Arial"/>
              </a:rPr>
              <a:t>2 </a:t>
            </a:r>
            <a:endParaRPr lang="en-US" sz="1400">
              <a:latin typeface="Arial"/>
              <a:cs typeface="Arial"/>
            </a:endParaRPr>
          </a:p>
          <a:p>
            <a:pPr marL="0" indent="0">
              <a:lnSpc>
                <a:spcPct val="100000"/>
              </a:lnSpc>
              <a:spcBef>
                <a:spcPts val="0"/>
              </a:spcBef>
              <a:buNone/>
            </a:pPr>
            <a:r>
              <a:rPr lang="en-GB" sz="1400">
                <a:solidFill>
                  <a:srgbClr val="0B0C0C"/>
                </a:solidFill>
                <a:latin typeface="Arial"/>
                <a:cs typeface="Arial"/>
              </a:rPr>
              <a:t>Research with Jane and her family. Some of the family cannot write nor read. </a:t>
            </a:r>
          </a:p>
          <a:p>
            <a:pPr marL="0" indent="0">
              <a:lnSpc>
                <a:spcPct val="100000"/>
              </a:lnSpc>
              <a:spcBef>
                <a:spcPts val="0"/>
              </a:spcBef>
              <a:buNone/>
            </a:pPr>
            <a:endParaRPr lang="en-GB" sz="1600" b="1">
              <a:solidFill>
                <a:srgbClr val="0B0C0C"/>
              </a:solidFill>
              <a:latin typeface="Arial"/>
              <a:cs typeface="Arial"/>
            </a:endParaRPr>
          </a:p>
          <a:p>
            <a:pPr marL="0" indent="0">
              <a:lnSpc>
                <a:spcPct val="100000"/>
              </a:lnSpc>
              <a:spcBef>
                <a:spcPts val="0"/>
              </a:spcBef>
              <a:buNone/>
            </a:pPr>
            <a:r>
              <a:rPr lang="en-GB" sz="1600" b="1">
                <a:solidFill>
                  <a:srgbClr val="0B0C0C"/>
                </a:solidFill>
                <a:latin typeface="Arial"/>
                <a:cs typeface="Arial"/>
              </a:rPr>
              <a:t>Background</a:t>
            </a:r>
            <a:br>
              <a:rPr lang="en-GB" sz="1600" b="1">
                <a:latin typeface="Arial"/>
                <a:cs typeface="Arial"/>
              </a:rPr>
            </a:br>
            <a:r>
              <a:rPr lang="en-GB" sz="1400">
                <a:solidFill>
                  <a:srgbClr val="0B0C0C"/>
                </a:solidFill>
                <a:latin typeface="Arial"/>
                <a:cs typeface="Arial"/>
              </a:rPr>
              <a:t>During lockdown, the researcher ran a 6-week study that included remote interviews and video diaries on WhatsApp. The researcher was initially conducting research with Jane only. During the research, Jane shared videos that included her husband, who cannot read nor write. Jane explained that she told her husband about the research and that he was happy for her to share videos of him. </a:t>
            </a:r>
          </a:p>
          <a:p>
            <a:pPr marL="0" indent="0">
              <a:lnSpc>
                <a:spcPct val="100000"/>
              </a:lnSpc>
              <a:buNone/>
            </a:pPr>
            <a:r>
              <a:rPr lang="en-GB" sz="1600" b="1">
                <a:solidFill>
                  <a:srgbClr val="0B0C0C"/>
                </a:solidFill>
                <a:latin typeface="Arial"/>
                <a:cs typeface="Arial"/>
              </a:rPr>
              <a:t>Approach</a:t>
            </a:r>
            <a:br>
              <a:rPr lang="en-GB" sz="1600" b="1">
                <a:latin typeface="Arial"/>
                <a:cs typeface="Arial"/>
              </a:rPr>
            </a:br>
            <a:r>
              <a:rPr lang="en-GB" sz="1400">
                <a:solidFill>
                  <a:srgbClr val="0B0C0C"/>
                </a:solidFill>
                <a:latin typeface="Arial"/>
                <a:cs typeface="Arial"/>
              </a:rPr>
              <a:t>Given this was a sensitive research topic and that the videos included Jane's husband's face and voice, the researcher asked Jane whether she could have a phone call to talk with her husband about the research and discuss with him whether he was happy to have the videos featured as part of the research. Jane and her husband agreed. The researcher talked on the phone with the husband, who was happy to be part of the research. The researcher asked for permission to record his consent on the phone and the husband agreed. The consent of the husband was then recorded and securely saved on a restricted folder. Jane had the researcher's details so that she could contact her after the research too. </a:t>
            </a:r>
            <a:endParaRPr lang="en-GB" sz="1400" b="1">
              <a:latin typeface="Arial"/>
              <a:cs typeface="Arial"/>
            </a:endParaRPr>
          </a:p>
          <a:p>
            <a:pPr marL="0" indent="0">
              <a:lnSpc>
                <a:spcPct val="100000"/>
              </a:lnSpc>
              <a:buNone/>
            </a:pPr>
            <a:r>
              <a:rPr lang="en-GB" sz="1600" b="1">
                <a:solidFill>
                  <a:srgbClr val="0B0C0C"/>
                </a:solidFill>
                <a:latin typeface="Arial"/>
                <a:cs typeface="Arial"/>
              </a:rPr>
              <a:t>Outcome</a:t>
            </a:r>
            <a:br>
              <a:rPr lang="en-GB" sz="1600" b="1">
                <a:latin typeface="Arial"/>
                <a:cs typeface="Arial"/>
              </a:rPr>
            </a:br>
            <a:r>
              <a:rPr lang="en-GB" sz="1200">
                <a:solidFill>
                  <a:srgbClr val="0B0C0C"/>
                </a:solidFill>
                <a:latin typeface="Arial"/>
                <a:cs typeface="Arial"/>
              </a:rPr>
              <a:t>J</a:t>
            </a:r>
            <a:r>
              <a:rPr lang="en-GB" sz="1400">
                <a:solidFill>
                  <a:srgbClr val="0B0C0C"/>
                </a:solidFill>
                <a:latin typeface="Arial"/>
                <a:cs typeface="Arial"/>
              </a:rPr>
              <a:t>ane and her husband were well informed about the research. Their questions were answered and they agreed to take part. The researcher was able to use all the videos that Jane shared as part of her WhatsApp video diaries.  </a:t>
            </a:r>
            <a:endParaRPr lang="en-GB" sz="1400" b="1">
              <a:latin typeface="Arial"/>
              <a:cs typeface="Arial"/>
            </a:endParaRPr>
          </a:p>
          <a:p>
            <a:pPr marL="0" indent="0">
              <a:lnSpc>
                <a:spcPct val="100000"/>
              </a:lnSpc>
              <a:buNone/>
            </a:pPr>
            <a:endParaRPr lang="en-GB" sz="1400" i="1">
              <a:solidFill>
                <a:srgbClr val="0B0C0C"/>
              </a:solidFill>
              <a:latin typeface="Arial"/>
              <a:cs typeface="Arial"/>
            </a:endParaRPr>
          </a:p>
          <a:p>
            <a:pPr marL="0" indent="0">
              <a:lnSpc>
                <a:spcPct val="100000"/>
              </a:lnSpc>
              <a:spcBef>
                <a:spcPts val="0"/>
              </a:spcBef>
              <a:buFont typeface="Arial" panose="020B0604020202020204" pitchFamily="34" charset="0"/>
              <a:buNone/>
            </a:pPr>
            <a:endParaRPr lang="en-GB" sz="1600" b="1">
              <a:latin typeface="Arial"/>
              <a:cs typeface="Arial"/>
            </a:endParaRPr>
          </a:p>
        </p:txBody>
      </p:sp>
      <p:sp>
        <p:nvSpPr>
          <p:cNvPr id="4" name="Rectangle 3">
            <a:extLst>
              <a:ext uri="{FF2B5EF4-FFF2-40B4-BE49-F238E27FC236}">
                <a16:creationId xmlns:a16="http://schemas.microsoft.com/office/drawing/2014/main" id="{A5C2B822-F7C3-9CBD-54F9-EC4BD46007A2}"/>
              </a:ext>
              <a:ext uri="{C183D7F6-B498-43B3-948B-1728B52AA6E4}">
                <adec:decorative xmlns:adec="http://schemas.microsoft.com/office/drawing/2017/decorative" val="1"/>
              </a:ext>
            </a:extLst>
          </p:cNvPr>
          <p:cNvSpPr/>
          <p:nvPr/>
        </p:nvSpPr>
        <p:spPr>
          <a:xfrm>
            <a:off x="-14839" y="-7419"/>
            <a:ext cx="578708" cy="68628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D6A96F9C-F053-840E-CA29-4B3B37F1E3E3}"/>
              </a:ext>
              <a:ext uri="{C183D7F6-B498-43B3-948B-1728B52AA6E4}">
                <adec:decorative xmlns:adec="http://schemas.microsoft.com/office/drawing/2017/decorative" val="1"/>
              </a:ext>
            </a:extLst>
          </p:cNvPr>
          <p:cNvSpPr/>
          <p:nvPr/>
        </p:nvSpPr>
        <p:spPr>
          <a:xfrm>
            <a:off x="9026279" y="2449142"/>
            <a:ext cx="2537500" cy="2440962"/>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3BEA9457-44DD-90FA-265A-721B13E0F8B0}"/>
              </a:ext>
              <a:ext uri="{C183D7F6-B498-43B3-948B-1728B52AA6E4}">
                <adec:decorative xmlns:adec="http://schemas.microsoft.com/office/drawing/2017/decorative" val="1"/>
              </a:ext>
            </a:extLst>
          </p:cNvPr>
          <p:cNvGrpSpPr/>
          <p:nvPr/>
        </p:nvGrpSpPr>
        <p:grpSpPr>
          <a:xfrm>
            <a:off x="9142986" y="2280853"/>
            <a:ext cx="2332576" cy="2768044"/>
            <a:chOff x="7200901" y="1323296"/>
            <a:chExt cx="4018416" cy="4635955"/>
          </a:xfrm>
        </p:grpSpPr>
        <p:pic>
          <p:nvPicPr>
            <p:cNvPr id="8" name="Graphic 7">
              <a:extLst>
                <a:ext uri="{FF2B5EF4-FFF2-40B4-BE49-F238E27FC236}">
                  <a16:creationId xmlns:a16="http://schemas.microsoft.com/office/drawing/2014/main" id="{7693D6D7-22D6-0314-B583-658F3F7C1C3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122229" y="2189842"/>
              <a:ext cx="2097088" cy="3721100"/>
            </a:xfrm>
            <a:prstGeom prst="rect">
              <a:avLst/>
            </a:prstGeom>
          </p:spPr>
        </p:pic>
        <p:pic>
          <p:nvPicPr>
            <p:cNvPr id="9" name="Graphic 8">
              <a:extLst>
                <a:ext uri="{FF2B5EF4-FFF2-40B4-BE49-F238E27FC236}">
                  <a16:creationId xmlns:a16="http://schemas.microsoft.com/office/drawing/2014/main" id="{63BA8534-843A-FA6A-33BC-6FC09226986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157053" y="1517878"/>
              <a:ext cx="858610" cy="842283"/>
            </a:xfrm>
            <a:prstGeom prst="rect">
              <a:avLst/>
            </a:prstGeom>
          </p:spPr>
        </p:pic>
        <p:pic>
          <p:nvPicPr>
            <p:cNvPr id="10" name="Graphic 9">
              <a:extLst>
                <a:ext uri="{FF2B5EF4-FFF2-40B4-BE49-F238E27FC236}">
                  <a16:creationId xmlns:a16="http://schemas.microsoft.com/office/drawing/2014/main" id="{97699E3C-9262-2E57-6242-1CE75F56390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0194472" y="1754641"/>
              <a:ext cx="389164" cy="436789"/>
            </a:xfrm>
            <a:prstGeom prst="rect">
              <a:avLst/>
            </a:prstGeom>
          </p:spPr>
        </p:pic>
        <p:pic>
          <p:nvPicPr>
            <p:cNvPr id="11" name="Graphic 10" descr="Man in a polo shirt">
              <a:extLst>
                <a:ext uri="{FF2B5EF4-FFF2-40B4-BE49-F238E27FC236}">
                  <a16:creationId xmlns:a16="http://schemas.microsoft.com/office/drawing/2014/main" id="{3B0CA7C0-5B07-317E-9F79-05A14C2D92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7277" y="1323296"/>
              <a:ext cx="1381125" cy="4333875"/>
            </a:xfrm>
            <a:prstGeom prst="rect">
              <a:avLst/>
            </a:prstGeom>
          </p:spPr>
        </p:pic>
        <p:pic>
          <p:nvPicPr>
            <p:cNvPr id="12" name="Graphic 11">
              <a:extLst>
                <a:ext uri="{FF2B5EF4-FFF2-40B4-BE49-F238E27FC236}">
                  <a16:creationId xmlns:a16="http://schemas.microsoft.com/office/drawing/2014/main" id="{F4743EC5-08AB-795B-F114-3723653FB8F3}"/>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00901" y="1715183"/>
              <a:ext cx="1885950" cy="4244068"/>
            </a:xfrm>
            <a:prstGeom prst="rect">
              <a:avLst/>
            </a:prstGeom>
          </p:spPr>
        </p:pic>
      </p:grpSp>
    </p:spTree>
    <p:extLst>
      <p:ext uri="{BB962C8B-B14F-4D97-AF65-F5344CB8AC3E}">
        <p14:creationId xmlns:p14="http://schemas.microsoft.com/office/powerpoint/2010/main" val="2775966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
          <a:extLst>
            <a:ext uri="{FF2B5EF4-FFF2-40B4-BE49-F238E27FC236}">
              <a16:creationId xmlns:a16="http://schemas.microsoft.com/office/drawing/2014/main" id="{9FA67050-D014-58ED-ED28-70F426DAAFB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CB73D06-0E26-F1A5-EA9F-417A7C8CB131}"/>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0B0CB042-9447-680C-0DAA-DAAA020E5C04}"/>
              </a:ext>
            </a:extLst>
          </p:cNvPr>
          <p:cNvSpPr txBox="1">
            <a:spLocks noGrp="1"/>
          </p:cNvSpPr>
          <p:nvPr>
            <p:ph type="title" idx="4294967295"/>
          </p:nvPr>
        </p:nvSpPr>
        <p:spPr>
          <a:xfrm>
            <a:off x="633697" y="769280"/>
            <a:ext cx="9480122" cy="6078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a:ea typeface="+mn-ea"/>
                <a:cs typeface="Arial"/>
              </a:rPr>
              <a:t>Principle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Arial"/>
                <a:ea typeface="+mn-ea"/>
                <a:cs typeface="Arial"/>
              </a:rPr>
              <a:t>We check participants understand what they're consenting to throughout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a:ea typeface="+mn-ea"/>
                <a:cs typeface="Arial"/>
              </a:rPr>
              <a:t>What it means</a:t>
            </a:r>
            <a:endParaRPr kumimoji="0" lang="en-US" sz="1600" b="1"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a:ea typeface="+mn-lt"/>
                <a:cs typeface="+mn-lt"/>
              </a:rPr>
              <a:t>Even with proper recruitment and consent, participants may not fully understand what’s involved. Researchers must ensure ongoing, informed consent before, during, and after the study, especially if signs of confusion or distress appear. Researchers should clearly explain when confidentiality might be broken (for example if they believe there may be risk of harm) and make it easy for participants to pause or withdraw at any time.</a:t>
            </a:r>
            <a:endParaRPr kumimoji="0" lang="en-GB" sz="1600" b="0"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6020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1D373-9F1D-220A-CD3B-5157C2D9CA4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A106E56-E7C8-6AA1-8AF1-82DA477CC98A}"/>
              </a:ext>
              <a:ext uri="{C183D7F6-B498-43B3-948B-1728B52AA6E4}">
                <adec:decorative xmlns:adec="http://schemas.microsoft.com/office/drawing/2017/decorative" val="1"/>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Informed consent: principle 3</a:t>
            </a:r>
          </a:p>
        </p:txBody>
      </p:sp>
      <p:sp>
        <p:nvSpPr>
          <p:cNvPr id="6" name="Rectangle 5">
            <a:extLst>
              <a:ext uri="{FF2B5EF4-FFF2-40B4-BE49-F238E27FC236}">
                <a16:creationId xmlns:a16="http://schemas.microsoft.com/office/drawing/2014/main" id="{A02F8995-5396-0EC2-F813-49065E5386F8}"/>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EA902E49-5836-E231-15A6-4687D4E777BA}"/>
              </a:ext>
            </a:extLst>
          </p:cNvPr>
          <p:cNvSpPr>
            <a:spLocks noGrp="1"/>
          </p:cNvSpPr>
          <p:nvPr>
            <p:ph type="title"/>
          </p:nvPr>
        </p:nvSpPr>
        <p:spPr>
          <a:xfrm>
            <a:off x="838202" y="330862"/>
            <a:ext cx="10515600" cy="1325563"/>
          </a:xfrm>
        </p:spPr>
        <p:txBody>
          <a:bodyPr>
            <a:normAutofit/>
          </a:bodyPr>
          <a:lstStyle/>
          <a:p>
            <a:r>
              <a:rPr lang="en-GB" sz="3000" b="1">
                <a:latin typeface="Arial"/>
              </a:rPr>
              <a:t>We check participants understand what they're consenting to throughout</a:t>
            </a:r>
            <a:endParaRPr lang="en-GB" sz="3000" b="1">
              <a:latin typeface="Arial"/>
              <a:cs typeface="Arial"/>
            </a:endParaRPr>
          </a:p>
        </p:txBody>
      </p:sp>
      <p:sp>
        <p:nvSpPr>
          <p:cNvPr id="3" name="Content Placeholder 2">
            <a:extLst>
              <a:ext uri="{FF2B5EF4-FFF2-40B4-BE49-F238E27FC236}">
                <a16:creationId xmlns:a16="http://schemas.microsoft.com/office/drawing/2014/main" id="{65E1E26E-29FF-C893-7FFD-49C3148918AF}"/>
              </a:ext>
            </a:extLst>
          </p:cNvPr>
          <p:cNvSpPr>
            <a:spLocks noGrp="1"/>
          </p:cNvSpPr>
          <p:nvPr>
            <p:ph idx="1"/>
          </p:nvPr>
        </p:nvSpPr>
        <p:spPr>
          <a:xfrm>
            <a:off x="838202" y="1432433"/>
            <a:ext cx="11253615" cy="5313717"/>
          </a:xfrm>
        </p:spPr>
        <p:txBody>
          <a:bodyPr vert="horz" lIns="91440" tIns="45720" rIns="91440" bIns="45720" rtlCol="0" anchor="t">
            <a:noAutofit/>
          </a:bodyPr>
          <a:lstStyle/>
          <a:p>
            <a:pPr marL="0" indent="0">
              <a:lnSpc>
                <a:spcPct val="100000"/>
              </a:lnSpc>
              <a:spcBef>
                <a:spcPts val="0"/>
              </a:spcBef>
              <a:buNone/>
            </a:pPr>
            <a:br>
              <a:rPr lang="en-GB" sz="1400">
                <a:latin typeface="Arial"/>
                <a:cs typeface="Arial"/>
              </a:rPr>
            </a:br>
            <a:br>
              <a:rPr lang="en-GB" sz="1400" b="1">
                <a:latin typeface="Arial"/>
                <a:cs typeface="Arial"/>
              </a:rPr>
            </a:br>
            <a:r>
              <a:rPr lang="en-GB" sz="1400" b="1">
                <a:latin typeface="Arial"/>
                <a:cs typeface="Arial"/>
              </a:rPr>
              <a:t>Why it is important</a:t>
            </a:r>
            <a:br>
              <a:rPr lang="en-GB" sz="1400" b="1">
                <a:latin typeface="Arial"/>
                <a:cs typeface="Arial"/>
              </a:rPr>
            </a:br>
            <a:r>
              <a:rPr lang="en-GB" sz="1400">
                <a:solidFill>
                  <a:srgbClr val="000000"/>
                </a:solidFill>
                <a:latin typeface="Arial"/>
                <a:cs typeface="Arial"/>
              </a:rPr>
              <a:t>Consent is not a one-time checkbox. It’s a continuous process. Power dynamics, trauma, cognitive challenges, or language barriers can make it hard for participants to say 'no' or ask questions. Researchers must stay alert and check in regularly. They should also stay aware of their limits; they are not therapists and may not always detect discomfort.</a:t>
            </a:r>
            <a:br>
              <a:rPr lang="en-GB" sz="1400">
                <a:latin typeface="Arial"/>
                <a:cs typeface="Arial"/>
              </a:rPr>
            </a:br>
            <a:endParaRPr lang="en-GB" sz="1400">
              <a:solidFill>
                <a:srgbClr val="000000"/>
              </a:solidFill>
              <a:latin typeface="Arial"/>
              <a:cs typeface="Arial"/>
            </a:endParaRPr>
          </a:p>
          <a:p>
            <a:pPr marL="0" indent="0">
              <a:lnSpc>
                <a:spcPct val="100000"/>
              </a:lnSpc>
              <a:spcBef>
                <a:spcPts val="0"/>
              </a:spcBef>
              <a:buNone/>
            </a:pPr>
            <a:r>
              <a:rPr lang="en-US" sz="1400" b="1">
                <a:latin typeface="Arial"/>
                <a:cs typeface="Arial"/>
              </a:rPr>
              <a:t>This is important for research with everyone, but you may want to especially consider it for these examples of users</a:t>
            </a:r>
            <a:r>
              <a:rPr lang="en-GB" sz="1400" b="1">
                <a:latin typeface="Arial"/>
                <a:cs typeface="Arial"/>
              </a:rPr>
              <a:t>:</a:t>
            </a:r>
            <a:endParaRPr lang="en-GB" sz="1400">
              <a:latin typeface="Arial"/>
              <a:cs typeface="Arial"/>
            </a:endParaRPr>
          </a:p>
          <a:p>
            <a:pPr marL="227965" indent="-227965"/>
            <a:r>
              <a:rPr lang="en-GB" sz="1400" b="1">
                <a:latin typeface="Arial"/>
                <a:ea typeface="+mn-lt"/>
                <a:cs typeface="+mn-lt"/>
              </a:rPr>
              <a:t>Children and young people </a:t>
            </a:r>
            <a:r>
              <a:rPr lang="en-GB" sz="1400">
                <a:latin typeface="Arial"/>
                <a:ea typeface="+mn-lt"/>
                <a:cs typeface="+mn-lt"/>
              </a:rPr>
              <a:t>may struggle with understanding consent and confidentiality, feel uncomfortable asking questions, and need clear, supportive ways to express if they want to stop.</a:t>
            </a:r>
            <a:endParaRPr lang="en-GB" sz="1400">
              <a:latin typeface="Arial"/>
              <a:cs typeface="Arial"/>
            </a:endParaRPr>
          </a:p>
          <a:p>
            <a:pPr marL="227965" indent="-227965"/>
            <a:r>
              <a:rPr lang="en-GB" sz="1400" b="1">
                <a:latin typeface="Arial"/>
                <a:ea typeface="+mn-lt"/>
                <a:cs typeface="+mn-lt"/>
              </a:rPr>
              <a:t>Vulnerable adults </a:t>
            </a:r>
            <a:r>
              <a:rPr lang="en-GB" sz="1400">
                <a:latin typeface="Arial"/>
                <a:ea typeface="+mn-lt"/>
                <a:cs typeface="+mn-lt"/>
              </a:rPr>
              <a:t>may need to revisit consent if their ability to retain information is compromised (e.g. dementia)</a:t>
            </a:r>
            <a:endParaRPr lang="en-GB" sz="1400">
              <a:latin typeface="Arial"/>
              <a:cs typeface="Arial"/>
            </a:endParaRPr>
          </a:p>
          <a:p>
            <a:pPr marL="227965" indent="-227965"/>
            <a:r>
              <a:rPr lang="en-GB" sz="1400" b="1">
                <a:latin typeface="Arial"/>
                <a:ea typeface="+mn-lt"/>
                <a:cs typeface="+mn-lt"/>
              </a:rPr>
              <a:t>Trauma survivors</a:t>
            </a:r>
            <a:r>
              <a:rPr lang="en-GB" sz="1400">
                <a:latin typeface="Arial"/>
                <a:ea typeface="+mn-lt"/>
                <a:cs typeface="+mn-lt"/>
              </a:rPr>
              <a:t> may mask distress during sessions (e.g. fawn response characterised by people-pleasing).​</a:t>
            </a:r>
            <a:endParaRPr lang="en-GB" sz="1400">
              <a:latin typeface="Arial"/>
              <a:cs typeface="Arial"/>
            </a:endParaRPr>
          </a:p>
          <a:p>
            <a:pPr marL="227965" indent="-227965"/>
            <a:r>
              <a:rPr lang="en-GB" sz="1400" b="1">
                <a:latin typeface="Arial"/>
                <a:ea typeface="+mn-lt"/>
                <a:cs typeface="+mn-lt"/>
              </a:rPr>
              <a:t>People with access needs or under pressure (e.g. busy parents) </a:t>
            </a:r>
            <a:r>
              <a:rPr lang="en-GB" sz="1400">
                <a:latin typeface="Arial"/>
                <a:ea typeface="+mn-lt"/>
                <a:cs typeface="+mn-lt"/>
              </a:rPr>
              <a:t>may require sessions to be paused, stopped, or adapted to remain manageable and inclusive.</a:t>
            </a:r>
            <a:endParaRPr lang="en-GB" sz="1400">
              <a:latin typeface="Arial"/>
              <a:cs typeface="Arial"/>
            </a:endParaRPr>
          </a:p>
          <a:p>
            <a:pPr marL="227965" indent="-227965"/>
            <a:r>
              <a:rPr lang="en-GB" sz="1400" b="1">
                <a:latin typeface="Arial"/>
                <a:ea typeface="+mn-lt"/>
                <a:cs typeface="+mn-lt"/>
              </a:rPr>
              <a:t>Users with literacy or with </a:t>
            </a:r>
            <a:r>
              <a:rPr lang="en-GB" sz="1400" b="1">
                <a:latin typeface="Arial"/>
                <a:ea typeface="+mn-lt"/>
                <a:cs typeface="Arial"/>
              </a:rPr>
              <a:t>English as an Additional Language (EAL) </a:t>
            </a:r>
            <a:r>
              <a:rPr lang="en-GB" sz="1400">
                <a:latin typeface="Arial"/>
                <a:ea typeface="+mn-lt"/>
                <a:cs typeface="Arial"/>
              </a:rPr>
              <a:t>m</a:t>
            </a:r>
            <a:r>
              <a:rPr lang="en-GB" sz="1400">
                <a:latin typeface="Arial"/>
                <a:ea typeface="+mn-lt"/>
                <a:cs typeface="+mn-lt"/>
              </a:rPr>
              <a:t>ay need extra help understanding materials and should be given time and support to review information with someone they trust.</a:t>
            </a:r>
            <a:endParaRPr lang="en-GB" sz="1400">
              <a:latin typeface="Arial"/>
              <a:cs typeface="Arial"/>
            </a:endParaRPr>
          </a:p>
          <a:p>
            <a:pPr marL="170815" indent="-170815">
              <a:lnSpc>
                <a:spcPct val="100000"/>
              </a:lnSpc>
              <a:spcBef>
                <a:spcPts val="0"/>
              </a:spcBef>
              <a:spcAft>
                <a:spcPts val="600"/>
              </a:spcAft>
            </a:pPr>
            <a:endParaRPr lang="en-GB" sz="1400">
              <a:latin typeface="Arial"/>
              <a:cs typeface="Arial"/>
            </a:endParaRPr>
          </a:p>
          <a:p>
            <a:pPr marL="0" indent="0">
              <a:lnSpc>
                <a:spcPct val="100000"/>
              </a:lnSpc>
              <a:spcBef>
                <a:spcPts val="0"/>
              </a:spcBef>
              <a:buNone/>
            </a:pPr>
            <a:endParaRPr lang="en-GB" sz="1400" b="1">
              <a:latin typeface="Arial"/>
              <a:cs typeface="Arial"/>
            </a:endParaRPr>
          </a:p>
          <a:p>
            <a:pPr marL="0" indent="0">
              <a:lnSpc>
                <a:spcPct val="100000"/>
              </a:lnSpc>
              <a:spcBef>
                <a:spcPts val="0"/>
              </a:spcBef>
              <a:buNone/>
            </a:pPr>
            <a:endParaRPr lang="en-GB" sz="1400" b="1">
              <a:latin typeface="Arial"/>
              <a:cs typeface="Arial"/>
            </a:endParaRPr>
          </a:p>
        </p:txBody>
      </p:sp>
      <p:sp>
        <p:nvSpPr>
          <p:cNvPr id="4" name="Rectangle 3">
            <a:extLst>
              <a:ext uri="{FF2B5EF4-FFF2-40B4-BE49-F238E27FC236}">
                <a16:creationId xmlns:a16="http://schemas.microsoft.com/office/drawing/2014/main" id="{E7C01119-D3E8-57EE-61FF-383DA46006D3}"/>
              </a:ext>
              <a:ext uri="{C183D7F6-B498-43B3-948B-1728B52AA6E4}">
                <adec:decorative xmlns:adec="http://schemas.microsoft.com/office/drawing/2017/decorative" val="1"/>
              </a:ext>
            </a:extLst>
          </p:cNvPr>
          <p:cNvSpPr/>
          <p:nvPr/>
        </p:nvSpPr>
        <p:spPr>
          <a:xfrm>
            <a:off x="-14839" y="-7419"/>
            <a:ext cx="578708" cy="686288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3528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7599F-329C-44A1-C1F6-71475F4C51F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0B06B74-3164-3696-7B2B-E2A9EF77B746}"/>
              </a:ext>
              <a:ext uri="{C183D7F6-B498-43B3-948B-1728B52AA6E4}">
                <adec:decorative xmlns:adec="http://schemas.microsoft.com/office/drawing/2017/decorative" val="1"/>
              </a:ext>
            </a:extLst>
          </p:cNvPr>
          <p:cNvSpPr txBox="1"/>
          <p:nvPr/>
        </p:nvSpPr>
        <p:spPr>
          <a:xfrm>
            <a:off x="837257" y="177782"/>
            <a:ext cx="42793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Informed consent: principle 3</a:t>
            </a:r>
            <a:endParaRPr lang="en-US"/>
          </a:p>
          <a:p>
            <a:endParaRPr lang="en-GB" sz="1400">
              <a:solidFill>
                <a:schemeClr val="bg2">
                  <a:lumMod val="90000"/>
                </a:schemeClr>
              </a:solidFill>
              <a:latin typeface="Arial"/>
              <a:cs typeface="Arial"/>
            </a:endParaRPr>
          </a:p>
        </p:txBody>
      </p:sp>
      <p:sp>
        <p:nvSpPr>
          <p:cNvPr id="6" name="Rectangle 5">
            <a:extLst>
              <a:ext uri="{FF2B5EF4-FFF2-40B4-BE49-F238E27FC236}">
                <a16:creationId xmlns:a16="http://schemas.microsoft.com/office/drawing/2014/main" id="{B7BCA2B0-8FB1-8379-CABF-51969454BC2D}"/>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C0FC2E7F-441D-020C-E398-FFB6E6742004}"/>
              </a:ext>
            </a:extLst>
          </p:cNvPr>
          <p:cNvSpPr>
            <a:spLocks noGrp="1"/>
          </p:cNvSpPr>
          <p:nvPr>
            <p:ph type="title"/>
          </p:nvPr>
        </p:nvSpPr>
        <p:spPr>
          <a:xfrm>
            <a:off x="838202" y="421672"/>
            <a:ext cx="10515600" cy="1020763"/>
          </a:xfrm>
        </p:spPr>
        <p:txBody>
          <a:bodyPr>
            <a:normAutofit/>
          </a:bodyPr>
          <a:lstStyle/>
          <a:p>
            <a:r>
              <a:rPr lang="en-GB" sz="3000" b="1">
                <a:latin typeface="Arial"/>
                <a:cs typeface="Arial"/>
              </a:rPr>
              <a:t>We check participants understand what they're consenting to throughout (how to)</a:t>
            </a:r>
            <a:endParaRPr lang="en-US">
              <a:cs typeface="Arial"/>
            </a:endParaRPr>
          </a:p>
        </p:txBody>
      </p:sp>
      <p:sp>
        <p:nvSpPr>
          <p:cNvPr id="3" name="Content Placeholder 2">
            <a:extLst>
              <a:ext uri="{FF2B5EF4-FFF2-40B4-BE49-F238E27FC236}">
                <a16:creationId xmlns:a16="http://schemas.microsoft.com/office/drawing/2014/main" id="{73F56919-AC8A-BA18-DC55-579326FDBDC8}"/>
              </a:ext>
            </a:extLst>
          </p:cNvPr>
          <p:cNvSpPr>
            <a:spLocks noGrp="1"/>
          </p:cNvSpPr>
          <p:nvPr>
            <p:ph idx="1"/>
          </p:nvPr>
        </p:nvSpPr>
        <p:spPr>
          <a:xfrm>
            <a:off x="839409" y="1369745"/>
            <a:ext cx="7991856" cy="349988"/>
          </a:xfrm>
        </p:spPr>
        <p:txBody>
          <a:bodyPr vert="horz" lIns="91440" tIns="45720" rIns="91440" bIns="45720" rtlCol="0" anchor="t">
            <a:noAutofit/>
          </a:bodyPr>
          <a:lstStyle/>
          <a:p>
            <a:pPr marL="0" indent="0">
              <a:lnSpc>
                <a:spcPct val="110000"/>
              </a:lnSpc>
              <a:spcBef>
                <a:spcPts val="0"/>
              </a:spcBef>
              <a:buNone/>
            </a:pPr>
            <a:r>
              <a:rPr lang="en-GB" sz="1600">
                <a:solidFill>
                  <a:srgbClr val="242424"/>
                </a:solidFill>
                <a:latin typeface="Arial"/>
                <a:cs typeface="Arial"/>
              </a:rPr>
              <a:t>You'll know you're successfully doing it when:</a:t>
            </a:r>
            <a:endParaRPr lang="en-US" sz="1600">
              <a:latin typeface="Arial"/>
              <a:cs typeface="Arial"/>
            </a:endParaRPr>
          </a:p>
          <a:p>
            <a:pPr marL="0" indent="0">
              <a:lnSpc>
                <a:spcPct val="100000"/>
              </a:lnSpc>
              <a:spcBef>
                <a:spcPts val="0"/>
              </a:spcBef>
              <a:buNone/>
            </a:pPr>
            <a:endParaRPr lang="en-GB" sz="1400">
              <a:solidFill>
                <a:srgbClr val="000000"/>
              </a:solidFill>
              <a:latin typeface="Arial"/>
              <a:cs typeface="Arial"/>
            </a:endParaRPr>
          </a:p>
          <a:p>
            <a:pPr marL="0" indent="0">
              <a:lnSpc>
                <a:spcPct val="100000"/>
              </a:lnSpc>
              <a:spcBef>
                <a:spcPts val="0"/>
              </a:spcBef>
              <a:buNone/>
            </a:pPr>
            <a:endParaRPr lang="en-GB" sz="1400" b="1">
              <a:solidFill>
                <a:srgbClr val="000000"/>
              </a:solidFill>
              <a:latin typeface="Arial"/>
              <a:cs typeface="Arial"/>
            </a:endParaRPr>
          </a:p>
        </p:txBody>
      </p:sp>
      <p:sp>
        <p:nvSpPr>
          <p:cNvPr id="8" name="Before the session">
            <a:extLst>
              <a:ext uri="{FF2B5EF4-FFF2-40B4-BE49-F238E27FC236}">
                <a16:creationId xmlns:a16="http://schemas.microsoft.com/office/drawing/2014/main" id="{781A637F-27FF-DD39-782D-9AAEED1196E0}"/>
              </a:ext>
            </a:extLst>
          </p:cNvPr>
          <p:cNvSpPr/>
          <p:nvPr/>
        </p:nvSpPr>
        <p:spPr>
          <a:xfrm>
            <a:off x="940970" y="1816442"/>
            <a:ext cx="3336171" cy="296773"/>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rPr>
              <a:t>Before the session</a:t>
            </a:r>
            <a:endParaRPr lang="en-US" sz="1400">
              <a:latin typeface="Arial"/>
              <a:cs typeface="Arial"/>
            </a:endParaRPr>
          </a:p>
        </p:txBody>
      </p:sp>
      <p:sp>
        <p:nvSpPr>
          <p:cNvPr id="20" name="Before: bullets">
            <a:extLst>
              <a:ext uri="{FF2B5EF4-FFF2-40B4-BE49-F238E27FC236}">
                <a16:creationId xmlns:a16="http://schemas.microsoft.com/office/drawing/2014/main" id="{581AC9B3-8798-0C09-76BC-4886FAAAA9A2}"/>
              </a:ext>
            </a:extLst>
          </p:cNvPr>
          <p:cNvSpPr txBox="1"/>
          <p:nvPr/>
        </p:nvSpPr>
        <p:spPr>
          <a:xfrm>
            <a:off x="940886" y="2143646"/>
            <a:ext cx="3329770" cy="42505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spcAft>
                <a:spcPts val="600"/>
              </a:spcAft>
              <a:buFont typeface="Arial"/>
              <a:buChar char="•"/>
            </a:pPr>
            <a:r>
              <a:rPr lang="en-GB" sz="1200">
                <a:solidFill>
                  <a:srgbClr val="242424"/>
                </a:solidFill>
                <a:latin typeface="Arial"/>
                <a:cs typeface="Arial"/>
              </a:rPr>
              <a:t>You share information early so participants (and guardians, if needed) can review it with someone they trust</a:t>
            </a:r>
            <a:endParaRPr lang="en-US" sz="1200">
              <a:solidFill>
                <a:srgbClr val="000000"/>
              </a:solidFill>
              <a:latin typeface="Arial"/>
              <a:cs typeface="Arial"/>
            </a:endParaRPr>
          </a:p>
          <a:p>
            <a:pPr marL="173990" indent="-173990">
              <a:spcAft>
                <a:spcPts val="600"/>
              </a:spcAft>
              <a:buFont typeface="Arial"/>
              <a:buChar char="•"/>
            </a:pPr>
            <a:r>
              <a:rPr lang="en-GB" sz="1200">
                <a:solidFill>
                  <a:srgbClr val="242424"/>
                </a:solidFill>
                <a:latin typeface="Arial"/>
                <a:cs typeface="Arial"/>
              </a:rPr>
              <a:t>You ensure participants have time and space to make their decision and give their consent to take part without feeling pressured (such as by you)</a:t>
            </a:r>
            <a:endParaRPr lang="en-GB" sz="1200"/>
          </a:p>
          <a:p>
            <a:pPr marL="171450" indent="-171450">
              <a:spcAft>
                <a:spcPts val="600"/>
              </a:spcAft>
              <a:buFont typeface="Arial"/>
              <a:buChar char="•"/>
            </a:pPr>
            <a:r>
              <a:rPr lang="en-GB" sz="1200">
                <a:latin typeface="Arial"/>
                <a:cs typeface="Arial"/>
              </a:rPr>
              <a:t>You research what signs of discomfort a user might display, to help you identifying them during a sessions (such as children going to hide whilst not saying how they feel)</a:t>
            </a:r>
            <a:endParaRPr lang="en-US" sz="1200">
              <a:latin typeface="Arial"/>
              <a:cs typeface="Arial"/>
            </a:endParaRPr>
          </a:p>
          <a:p>
            <a:pPr marL="171450" indent="-171450">
              <a:spcAft>
                <a:spcPts val="600"/>
              </a:spcAft>
              <a:buFont typeface="Arial"/>
              <a:buChar char="•"/>
            </a:pPr>
            <a:r>
              <a:rPr lang="en-GB" sz="1200">
                <a:latin typeface="Arial"/>
                <a:cs typeface="Arial"/>
              </a:rPr>
              <a:t>You reflect whether participant is likely to struggle with saying 'no' (such as may be the case for participants who experienced traumatic interactions with government services)</a:t>
            </a:r>
            <a:endParaRPr lang="en-GB" sz="1200">
              <a:latin typeface="Aptos" panose="020B0004020202020204"/>
              <a:cs typeface="Arial"/>
            </a:endParaRPr>
          </a:p>
          <a:p>
            <a:pPr>
              <a:spcAft>
                <a:spcPts val="600"/>
              </a:spcAft>
            </a:pPr>
            <a:endParaRPr lang="en-GB" sz="1200">
              <a:solidFill>
                <a:srgbClr val="242424"/>
              </a:solidFill>
              <a:latin typeface="Arial"/>
              <a:cs typeface="Arial"/>
            </a:endParaRPr>
          </a:p>
        </p:txBody>
      </p:sp>
      <p:sp>
        <p:nvSpPr>
          <p:cNvPr id="23" name="During the session">
            <a:extLst>
              <a:ext uri="{FF2B5EF4-FFF2-40B4-BE49-F238E27FC236}">
                <a16:creationId xmlns:a16="http://schemas.microsoft.com/office/drawing/2014/main" id="{17D3863F-BE83-F969-679A-D6DA9950F1F1}"/>
              </a:ext>
            </a:extLst>
          </p:cNvPr>
          <p:cNvSpPr/>
          <p:nvPr/>
        </p:nvSpPr>
        <p:spPr>
          <a:xfrm>
            <a:off x="4627226" y="1816442"/>
            <a:ext cx="3336171" cy="296773"/>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rPr>
              <a:t>During the session</a:t>
            </a:r>
            <a:endParaRPr lang="en-US" sz="1400">
              <a:latin typeface="Arial"/>
              <a:cs typeface="Arial"/>
            </a:endParaRPr>
          </a:p>
        </p:txBody>
      </p:sp>
      <p:sp>
        <p:nvSpPr>
          <p:cNvPr id="24" name="During: bullets">
            <a:extLst>
              <a:ext uri="{FF2B5EF4-FFF2-40B4-BE49-F238E27FC236}">
                <a16:creationId xmlns:a16="http://schemas.microsoft.com/office/drawing/2014/main" id="{B824D122-DF87-2CDF-99F9-18EEE67EA250}"/>
              </a:ext>
            </a:extLst>
          </p:cNvPr>
          <p:cNvSpPr txBox="1"/>
          <p:nvPr/>
        </p:nvSpPr>
        <p:spPr>
          <a:xfrm>
            <a:off x="4626926" y="2127771"/>
            <a:ext cx="3446046" cy="4275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spcAft>
                <a:spcPts val="600"/>
              </a:spcAft>
              <a:buFont typeface="Arial"/>
              <a:buChar char="•"/>
            </a:pPr>
            <a:r>
              <a:rPr lang="en-GB" sz="1200">
                <a:solidFill>
                  <a:srgbClr val="242424"/>
                </a:solidFill>
                <a:latin typeface="Arial"/>
                <a:cs typeface="Arial"/>
              </a:rPr>
              <a:t>At the start, you recap expectations, benefits and risks of the research and ask for verbal consent on top of the consent participant has already given before session.</a:t>
            </a:r>
          </a:p>
          <a:p>
            <a:pPr marL="171450" indent="-171450">
              <a:spcAft>
                <a:spcPts val="600"/>
              </a:spcAft>
              <a:buFont typeface="Arial"/>
              <a:buChar char="•"/>
            </a:pPr>
            <a:r>
              <a:rPr lang="en-GB" sz="1200">
                <a:latin typeface="Arial"/>
                <a:cs typeface="Arial"/>
              </a:rPr>
              <a:t>You</a:t>
            </a:r>
            <a:r>
              <a:rPr lang="en-GB" sz="1200">
                <a:solidFill>
                  <a:srgbClr val="242424"/>
                </a:solidFill>
                <a:latin typeface="Arial"/>
                <a:cs typeface="Arial"/>
              </a:rPr>
              <a:t> restate </a:t>
            </a:r>
            <a:r>
              <a:rPr lang="en-GB" sz="1200">
                <a:latin typeface="Arial"/>
                <a:cs typeface="Arial"/>
              </a:rPr>
              <a:t>participants' right to withdraw, pause or stop (even for surveys)</a:t>
            </a:r>
            <a:endParaRPr lang="en-US" sz="1200">
              <a:latin typeface="Arial"/>
              <a:cs typeface="Arial"/>
            </a:endParaRPr>
          </a:p>
          <a:p>
            <a:pPr marL="171450" indent="-171450">
              <a:spcAft>
                <a:spcPts val="600"/>
              </a:spcAft>
              <a:buFont typeface="Arial,Sans-Serif"/>
              <a:buChar char="•"/>
            </a:pPr>
            <a:r>
              <a:rPr lang="en-GB" sz="1200">
                <a:solidFill>
                  <a:srgbClr val="000000"/>
                </a:solidFill>
                <a:latin typeface="Arial"/>
                <a:cs typeface="Arial"/>
              </a:rPr>
              <a:t>You check for understanding through body language (for example, are they nodding or do they look uncertain?)</a:t>
            </a:r>
          </a:p>
          <a:p>
            <a:pPr marL="171450" indent="-171450">
              <a:spcAft>
                <a:spcPts val="600"/>
              </a:spcAft>
              <a:buFont typeface="Arial,Sans-Serif"/>
              <a:buChar char="•"/>
            </a:pPr>
            <a:r>
              <a:rPr lang="en-GB" sz="1200">
                <a:solidFill>
                  <a:srgbClr val="000000"/>
                </a:solidFill>
                <a:latin typeface="Arial"/>
                <a:cs typeface="Arial"/>
              </a:rPr>
              <a:t>If you are unsure about participants' understanding, you:</a:t>
            </a:r>
            <a:endParaRPr lang="en-US" sz="1200">
              <a:solidFill>
                <a:srgbClr val="0B0C0C"/>
              </a:solidFill>
              <a:latin typeface="Arial"/>
              <a:cs typeface="Arial"/>
            </a:endParaRPr>
          </a:p>
          <a:p>
            <a:pPr marL="628650" lvl="1" indent="-171450">
              <a:spcAft>
                <a:spcPts val="600"/>
              </a:spcAft>
              <a:buFont typeface="Arial,Sans-Serif"/>
              <a:buChar char="•"/>
            </a:pPr>
            <a:r>
              <a:rPr lang="en-GB" sz="1200">
                <a:solidFill>
                  <a:srgbClr val="000000"/>
                </a:solidFill>
                <a:latin typeface="Arial"/>
                <a:cs typeface="Arial"/>
              </a:rPr>
              <a:t>Ask if they have questions</a:t>
            </a:r>
          </a:p>
          <a:p>
            <a:pPr marL="628650" lvl="1" indent="-171450">
              <a:spcAft>
                <a:spcPts val="600"/>
              </a:spcAft>
              <a:buFont typeface="Arial,Sans-Serif"/>
              <a:buChar char="•"/>
            </a:pPr>
            <a:r>
              <a:rPr lang="en-GB" sz="1200">
                <a:solidFill>
                  <a:srgbClr val="000000"/>
                </a:solidFill>
                <a:latin typeface="Arial"/>
                <a:cs typeface="Arial"/>
              </a:rPr>
              <a:t>Ask them to play back their understanding of the research</a:t>
            </a:r>
            <a:endParaRPr lang="en-GB" sz="1200"/>
          </a:p>
          <a:p>
            <a:pPr marL="628650" lvl="1" indent="-171450">
              <a:spcAft>
                <a:spcPts val="600"/>
              </a:spcAft>
              <a:buFont typeface="Arial,Sans-Serif"/>
              <a:buChar char="•"/>
            </a:pPr>
            <a:r>
              <a:rPr lang="en-GB" sz="1200">
                <a:solidFill>
                  <a:srgbClr val="000000"/>
                </a:solidFill>
                <a:latin typeface="Arial"/>
                <a:cs typeface="Arial"/>
              </a:rPr>
              <a:t>If you remain unsure, you offer to postpone the session until they discuss the research with someone they trust. </a:t>
            </a:r>
            <a:endParaRPr lang="en-GB" sz="1200">
              <a:latin typeface="Arial"/>
              <a:cs typeface="Arial"/>
            </a:endParaRPr>
          </a:p>
          <a:p>
            <a:pPr marL="171450" indent="-171450">
              <a:spcAft>
                <a:spcPts val="600"/>
              </a:spcAft>
              <a:buFont typeface="Arial,Sans-Serif"/>
              <a:buChar char="•"/>
            </a:pPr>
            <a:r>
              <a:rPr lang="en-GB" sz="1200">
                <a:latin typeface="Arial"/>
                <a:cs typeface="Arial"/>
              </a:rPr>
              <a:t>If you have serious doubts about whether the participant consents, you stop the research</a:t>
            </a:r>
            <a:endParaRPr lang="en-GB" sz="1200">
              <a:solidFill>
                <a:srgbClr val="0B0C0C"/>
              </a:solidFill>
              <a:latin typeface="Arial"/>
              <a:cs typeface="Arial"/>
            </a:endParaRPr>
          </a:p>
          <a:p>
            <a:pPr marL="171450" indent="-171450">
              <a:spcAft>
                <a:spcPts val="600"/>
              </a:spcAft>
              <a:buFont typeface="Arial"/>
              <a:buChar char="•"/>
            </a:pPr>
            <a:endParaRPr lang="en-US" sz="1200">
              <a:latin typeface="Arial"/>
              <a:cs typeface="Arial"/>
            </a:endParaRPr>
          </a:p>
        </p:txBody>
      </p:sp>
      <p:sp>
        <p:nvSpPr>
          <p:cNvPr id="25" name="After the session">
            <a:extLst>
              <a:ext uri="{FF2B5EF4-FFF2-40B4-BE49-F238E27FC236}">
                <a16:creationId xmlns:a16="http://schemas.microsoft.com/office/drawing/2014/main" id="{60D7DF6E-3F0F-9EEB-EEE3-B42AFB4AEC64}"/>
              </a:ext>
            </a:extLst>
          </p:cNvPr>
          <p:cNvSpPr/>
          <p:nvPr/>
        </p:nvSpPr>
        <p:spPr>
          <a:xfrm>
            <a:off x="8319995" y="1809929"/>
            <a:ext cx="3336171" cy="296773"/>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rPr>
              <a:t>After the session</a:t>
            </a:r>
            <a:endParaRPr lang="en-US" sz="1400">
              <a:latin typeface="Arial"/>
              <a:cs typeface="Arial"/>
            </a:endParaRPr>
          </a:p>
        </p:txBody>
      </p:sp>
      <p:sp>
        <p:nvSpPr>
          <p:cNvPr id="26" name="After: bullets">
            <a:extLst>
              <a:ext uri="{FF2B5EF4-FFF2-40B4-BE49-F238E27FC236}">
                <a16:creationId xmlns:a16="http://schemas.microsoft.com/office/drawing/2014/main" id="{4CDE9E61-D51A-0952-8A10-519BC8E9488E}"/>
              </a:ext>
            </a:extLst>
          </p:cNvPr>
          <p:cNvSpPr txBox="1"/>
          <p:nvPr/>
        </p:nvSpPr>
        <p:spPr>
          <a:xfrm>
            <a:off x="8323316" y="2143646"/>
            <a:ext cx="3323317" cy="26372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Aft>
                <a:spcPts val="600"/>
              </a:spcAft>
              <a:buFont typeface="Arial"/>
              <a:buChar char="•"/>
            </a:pPr>
            <a:r>
              <a:rPr lang="en-GB" sz="1200">
                <a:solidFill>
                  <a:srgbClr val="424242"/>
                </a:solidFill>
                <a:latin typeface="Arial"/>
                <a:ea typeface="+mn-lt"/>
                <a:cs typeface="+mn-lt"/>
              </a:rPr>
              <a:t>You share your contact details with participants for questions or changes to consent </a:t>
            </a:r>
            <a:endParaRPr lang="en-GB" sz="1200">
              <a:latin typeface="Arial"/>
              <a:ea typeface="+mn-lt"/>
              <a:cs typeface="+mn-lt"/>
            </a:endParaRPr>
          </a:p>
          <a:p>
            <a:pPr marL="285750" indent="-285750">
              <a:spcAft>
                <a:spcPts val="600"/>
              </a:spcAft>
              <a:buFont typeface="Arial"/>
              <a:buChar char="•"/>
            </a:pPr>
            <a:r>
              <a:rPr lang="en-GB" sz="1200">
                <a:solidFill>
                  <a:srgbClr val="424242"/>
                </a:solidFill>
                <a:latin typeface="Arial"/>
                <a:ea typeface="+mn-lt"/>
                <a:cs typeface="+mn-lt"/>
              </a:rPr>
              <a:t>You explain what will happen next with the information they shared with you</a:t>
            </a:r>
            <a:endParaRPr lang="en-GB" sz="1200">
              <a:latin typeface="Arial"/>
              <a:ea typeface="+mn-lt"/>
              <a:cs typeface="+mn-lt"/>
            </a:endParaRPr>
          </a:p>
          <a:p>
            <a:pPr marL="285750" indent="-285750">
              <a:spcAft>
                <a:spcPts val="600"/>
              </a:spcAft>
              <a:buFont typeface="Arial"/>
              <a:buChar char="•"/>
            </a:pPr>
            <a:r>
              <a:rPr lang="en-GB" sz="1200">
                <a:latin typeface="Arial"/>
                <a:ea typeface="+mn-lt"/>
                <a:cs typeface="+mn-lt"/>
              </a:rPr>
              <a:t>You double-check consent of participant if sharing output widely (such as videos published online)</a:t>
            </a:r>
            <a:endParaRPr lang="en-GB"/>
          </a:p>
          <a:p>
            <a:pPr marL="285750" indent="-285750">
              <a:spcAft>
                <a:spcPts val="600"/>
              </a:spcAft>
              <a:buFont typeface="Arial"/>
              <a:buChar char="•"/>
            </a:pPr>
            <a:r>
              <a:rPr lang="en-GB" sz="1200">
                <a:solidFill>
                  <a:srgbClr val="424242"/>
                </a:solidFill>
                <a:latin typeface="Arial"/>
                <a:ea typeface="+mn-lt"/>
                <a:cs typeface="+mn-lt"/>
              </a:rPr>
              <a:t>You reiterate participants' right to withdraw and clarify any time limits for doing so</a:t>
            </a:r>
            <a:endParaRPr lang="en-GB" sz="1200">
              <a:latin typeface="Arial"/>
              <a:cs typeface="Arial"/>
            </a:endParaRPr>
          </a:p>
          <a:p>
            <a:pPr marL="285750" indent="-285750">
              <a:spcAft>
                <a:spcPts val="600"/>
              </a:spcAft>
              <a:buFont typeface="Arial"/>
              <a:buChar char="•"/>
            </a:pPr>
            <a:endParaRPr lang="en-US" sz="1200">
              <a:latin typeface="Arial"/>
              <a:cs typeface="Arial"/>
            </a:endParaRPr>
          </a:p>
        </p:txBody>
      </p:sp>
      <p:sp>
        <p:nvSpPr>
          <p:cNvPr id="15" name="Useful resources">
            <a:extLst>
              <a:ext uri="{FF2B5EF4-FFF2-40B4-BE49-F238E27FC236}">
                <a16:creationId xmlns:a16="http://schemas.microsoft.com/office/drawing/2014/main" id="{8BBEEAC0-3000-2EEF-16D9-803B409A497B}"/>
              </a:ext>
            </a:extLst>
          </p:cNvPr>
          <p:cNvSpPr/>
          <p:nvPr/>
        </p:nvSpPr>
        <p:spPr>
          <a:xfrm>
            <a:off x="8080764" y="5123841"/>
            <a:ext cx="3963023" cy="408998"/>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600">
                <a:latin typeface="Arial"/>
                <a:cs typeface="Arial"/>
              </a:rPr>
              <a:t>   Useful resources</a:t>
            </a:r>
            <a:endParaRPr lang="en-US" sz="1600"/>
          </a:p>
        </p:txBody>
      </p:sp>
      <p:sp>
        <p:nvSpPr>
          <p:cNvPr id="10" name="Hyperlinks">
            <a:extLst>
              <a:ext uri="{FF2B5EF4-FFF2-40B4-BE49-F238E27FC236}">
                <a16:creationId xmlns:a16="http://schemas.microsoft.com/office/drawing/2014/main" id="{803424FE-C0B8-7EE5-3A34-9298BFBB5F3E}"/>
              </a:ext>
            </a:extLst>
          </p:cNvPr>
          <p:cNvSpPr txBox="1"/>
          <p:nvPr/>
        </p:nvSpPr>
        <p:spPr>
          <a:xfrm>
            <a:off x="8256482" y="5593883"/>
            <a:ext cx="3788421"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1100" u="sng">
                <a:latin typeface="Arial"/>
                <a:cs typeface="Segoe UI"/>
                <a:hlinkClick r:id="rId2">
                  <a:extLst>
                    <a:ext uri="{A12FA001-AC4F-418D-AE19-62706E023703}">
                      <ahyp:hlinkClr xmlns:ahyp="http://schemas.microsoft.com/office/drawing/2018/hyperlinkcolor" val="tx"/>
                    </a:ext>
                  </a:extLst>
                </a:hlinkClick>
              </a:rPr>
              <a:t>Research with internal users</a:t>
            </a:r>
            <a:r>
              <a:rPr lang="en-GB" sz="1100">
                <a:latin typeface="Arial"/>
                <a:cs typeface="Segoe UI"/>
              </a:rPr>
              <a:t>​</a:t>
            </a:r>
            <a:br>
              <a:rPr lang="en-GB" sz="1100">
                <a:latin typeface="Arial"/>
                <a:cs typeface="Segoe UI"/>
              </a:rPr>
            </a:br>
            <a:r>
              <a:rPr lang="en-GB" sz="1100" u="sng">
                <a:latin typeface="Arial"/>
                <a:cs typeface="Segoe UI"/>
                <a:hlinkClick r:id="rId3">
                  <a:extLst>
                    <a:ext uri="{A12FA001-AC4F-418D-AE19-62706E023703}">
                      <ahyp:hlinkClr xmlns:ahyp="http://schemas.microsoft.com/office/drawing/2018/hyperlinkcolor" val="tx"/>
                    </a:ext>
                  </a:extLst>
                </a:hlinkClick>
              </a:rPr>
              <a:t>Research with autistic users and users with learning disabilities (see p.5 about consent)</a:t>
            </a:r>
            <a:r>
              <a:rPr lang="en-GB" sz="1100">
                <a:latin typeface="Arial"/>
                <a:cs typeface="Segoe UI"/>
              </a:rPr>
              <a:t>​</a:t>
            </a:r>
            <a:br>
              <a:rPr lang="en-GB" sz="1100">
                <a:latin typeface="Arial"/>
                <a:cs typeface="Segoe UI"/>
              </a:rPr>
            </a:br>
            <a:r>
              <a:rPr lang="en-GB" sz="1100" u="sng">
                <a:latin typeface="Arial"/>
                <a:cs typeface="Segoe UI"/>
                <a:hlinkClick r:id="rId4">
                  <a:extLst>
                    <a:ext uri="{A12FA001-AC4F-418D-AE19-62706E023703}">
                      <ahyp:hlinkClr xmlns:ahyp="http://schemas.microsoft.com/office/drawing/2018/hyperlinkcolor" val="tx"/>
                    </a:ext>
                  </a:extLst>
                </a:hlinkClick>
              </a:rPr>
              <a:t>Research with trauma survivor</a:t>
            </a:r>
            <a:br>
              <a:rPr lang="en-GB" sz="1100" u="sng">
                <a:latin typeface="Arial"/>
                <a:cs typeface="Segoe UI"/>
              </a:rPr>
            </a:br>
            <a:r>
              <a:rPr lang="en-GB" sz="1100">
                <a:latin typeface="Arial"/>
                <a:cs typeface="Arial"/>
                <a:hlinkClick r:id="rId5">
                  <a:extLst>
                    <a:ext uri="{A12FA001-AC4F-418D-AE19-62706E023703}">
                      <ahyp:hlinkClr xmlns:ahyp="http://schemas.microsoft.com/office/drawing/2018/hyperlinkcolor" val="tx"/>
                    </a:ext>
                  </a:extLst>
                </a:hlinkClick>
              </a:rPr>
              <a:t>Research with children and young people</a:t>
            </a:r>
            <a:endParaRPr lang="en-US" sz="1200">
              <a:latin typeface="Calibri"/>
              <a:ea typeface="Calibri"/>
              <a:cs typeface="Calibri"/>
            </a:endParaRPr>
          </a:p>
        </p:txBody>
      </p:sp>
      <p:sp>
        <p:nvSpPr>
          <p:cNvPr id="4" name="Rectangle 3">
            <a:extLst>
              <a:ext uri="{FF2B5EF4-FFF2-40B4-BE49-F238E27FC236}">
                <a16:creationId xmlns:a16="http://schemas.microsoft.com/office/drawing/2014/main" id="{21523DFD-851B-5E49-2E45-373865083782}"/>
              </a:ext>
              <a:ext uri="{C183D7F6-B498-43B3-948B-1728B52AA6E4}">
                <adec:decorative xmlns:adec="http://schemas.microsoft.com/office/drawing/2017/decorative" val="1"/>
              </a:ext>
            </a:extLst>
          </p:cNvPr>
          <p:cNvSpPr/>
          <p:nvPr/>
        </p:nvSpPr>
        <p:spPr>
          <a:xfrm>
            <a:off x="-14839" y="-7419"/>
            <a:ext cx="578708" cy="686288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7">
            <a:extLst>
              <a:ext uri="{FF2B5EF4-FFF2-40B4-BE49-F238E27FC236}">
                <a16:creationId xmlns:a16="http://schemas.microsoft.com/office/drawing/2014/main" id="{63A3EE86-1825-4371-FC03-4A99BA158A7E}"/>
              </a:ext>
              <a:ext uri="{C183D7F6-B498-43B3-948B-1728B52AA6E4}">
                <adec:decorative xmlns:adec="http://schemas.microsoft.com/office/drawing/2017/decorative" val="1"/>
              </a:ext>
            </a:extLst>
          </p:cNvPr>
          <p:cNvSpPr/>
          <p:nvPr/>
        </p:nvSpPr>
        <p:spPr>
          <a:xfrm rot="10800000">
            <a:off x="8112049" y="5547928"/>
            <a:ext cx="3921492" cy="1203095"/>
          </a:xfrm>
          <a:prstGeom prst="round2Same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Flowchart: Connector 8">
            <a:extLst>
              <a:ext uri="{FF2B5EF4-FFF2-40B4-BE49-F238E27FC236}">
                <a16:creationId xmlns:a16="http://schemas.microsoft.com/office/drawing/2014/main" id="{2BA6C40F-3D49-58EE-A12A-EEFF75AC6142}"/>
              </a:ext>
              <a:ext uri="{C183D7F6-B498-43B3-948B-1728B52AA6E4}">
                <adec:decorative xmlns:adec="http://schemas.microsoft.com/office/drawing/2017/decorative" val="1"/>
              </a:ext>
            </a:extLst>
          </p:cNvPr>
          <p:cNvSpPr/>
          <p:nvPr/>
        </p:nvSpPr>
        <p:spPr>
          <a:xfrm>
            <a:off x="7823426" y="5053444"/>
            <a:ext cx="608128" cy="600513"/>
          </a:xfrm>
          <a:prstGeom prst="flowChartConnector">
            <a:avLst/>
          </a:prstGeom>
          <a:solidFill>
            <a:schemeClr val="bg1"/>
          </a:solid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a16="http://schemas.microsoft.com/office/drawing/2014/main" id="{1EECF66A-E579-3526-565C-E960F3350A4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40368" y="5148959"/>
            <a:ext cx="368188" cy="408647"/>
          </a:xfrm>
          <a:prstGeom prst="rect">
            <a:avLst/>
          </a:prstGeom>
        </p:spPr>
      </p:pic>
    </p:spTree>
    <p:extLst>
      <p:ext uri="{BB962C8B-B14F-4D97-AF65-F5344CB8AC3E}">
        <p14:creationId xmlns:p14="http://schemas.microsoft.com/office/powerpoint/2010/main" val="2211702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F9389-B606-0C67-F10F-853F2E46646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BAD6DAC-7D47-FE11-D65D-648BCD5EEACE}"/>
              </a:ext>
              <a:ext uri="{C183D7F6-B498-43B3-948B-1728B52AA6E4}">
                <adec:decorative xmlns:adec="http://schemas.microsoft.com/office/drawing/2017/decorative" val="1"/>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Informed consent: principle 3</a:t>
            </a:r>
          </a:p>
        </p:txBody>
      </p:sp>
      <p:sp>
        <p:nvSpPr>
          <p:cNvPr id="8" name="Rectangle 7">
            <a:extLst>
              <a:ext uri="{FF2B5EF4-FFF2-40B4-BE49-F238E27FC236}">
                <a16:creationId xmlns:a16="http://schemas.microsoft.com/office/drawing/2014/main" id="{E6B7195B-0309-F86B-5657-32D57A55CD62}"/>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FA81E3B7-39E0-A30C-C3A8-9139AD41F537}"/>
              </a:ext>
            </a:extLst>
          </p:cNvPr>
          <p:cNvSpPr>
            <a:spLocks noGrp="1"/>
          </p:cNvSpPr>
          <p:nvPr>
            <p:ph type="title"/>
          </p:nvPr>
        </p:nvSpPr>
        <p:spPr>
          <a:xfrm>
            <a:off x="838202" y="484869"/>
            <a:ext cx="10515600" cy="1325563"/>
          </a:xfrm>
        </p:spPr>
        <p:txBody>
          <a:bodyPr>
            <a:normAutofit/>
          </a:bodyPr>
          <a:lstStyle/>
          <a:p>
            <a:r>
              <a:rPr lang="en-GB" sz="3000" b="1">
                <a:latin typeface="Arial"/>
                <a:cs typeface="Arial"/>
              </a:rPr>
              <a:t>We check participants understand what they're consenting to throughout (case study 1)</a:t>
            </a:r>
            <a:endParaRPr lang="en-GB" sz="3000">
              <a:latin typeface="Arial"/>
              <a:cs typeface="Arial"/>
            </a:endParaRPr>
          </a:p>
          <a:p>
            <a:endParaRPr lang="en-GB" sz="3200" b="1">
              <a:latin typeface="Arial"/>
              <a:cs typeface="Arial"/>
            </a:endParaRPr>
          </a:p>
        </p:txBody>
      </p:sp>
      <p:sp>
        <p:nvSpPr>
          <p:cNvPr id="3" name="Content Placeholder 2">
            <a:extLst>
              <a:ext uri="{FF2B5EF4-FFF2-40B4-BE49-F238E27FC236}">
                <a16:creationId xmlns:a16="http://schemas.microsoft.com/office/drawing/2014/main" id="{4F01766B-3BA8-913B-2268-EA090685347D}"/>
              </a:ext>
            </a:extLst>
          </p:cNvPr>
          <p:cNvSpPr>
            <a:spLocks noGrp="1"/>
          </p:cNvSpPr>
          <p:nvPr>
            <p:ph idx="1"/>
          </p:nvPr>
        </p:nvSpPr>
        <p:spPr>
          <a:xfrm>
            <a:off x="838202" y="1457368"/>
            <a:ext cx="7855370" cy="4668330"/>
          </a:xfrm>
        </p:spPr>
        <p:txBody>
          <a:bodyPr vert="horz" lIns="91440" tIns="45720" rIns="91440" bIns="45720" rtlCol="0" anchor="t">
            <a:noAutofit/>
          </a:bodyPr>
          <a:lstStyle/>
          <a:p>
            <a:pPr marL="0" indent="0">
              <a:lnSpc>
                <a:spcPct val="100000"/>
              </a:lnSpc>
              <a:spcBef>
                <a:spcPts val="0"/>
              </a:spcBef>
              <a:buNone/>
            </a:pPr>
            <a:endParaRPr lang="en-GB" sz="1600">
              <a:solidFill>
                <a:srgbClr val="000000"/>
              </a:solidFill>
              <a:latin typeface="Arial"/>
              <a:cs typeface="Arial"/>
            </a:endParaRPr>
          </a:p>
          <a:p>
            <a:pPr marL="0" indent="0">
              <a:lnSpc>
                <a:spcPct val="100000"/>
              </a:lnSpc>
              <a:spcBef>
                <a:spcPts val="0"/>
              </a:spcBef>
              <a:buNone/>
            </a:pPr>
            <a:r>
              <a:rPr lang="en-GB" sz="1600" b="1">
                <a:solidFill>
                  <a:srgbClr val="0B0C0C"/>
                </a:solidFill>
                <a:latin typeface="Arial"/>
                <a:cs typeface="Arial"/>
              </a:rPr>
              <a:t>Case study 1 </a:t>
            </a:r>
            <a:endParaRPr lang="en-US" sz="1600">
              <a:solidFill>
                <a:schemeClr val="dk1"/>
              </a:solidFill>
              <a:latin typeface="Arial"/>
              <a:cs typeface="Arial"/>
            </a:endParaRPr>
          </a:p>
          <a:p>
            <a:pPr marL="0" indent="0">
              <a:lnSpc>
                <a:spcPct val="100000"/>
              </a:lnSpc>
              <a:spcBef>
                <a:spcPts val="0"/>
              </a:spcBef>
              <a:buNone/>
            </a:pPr>
            <a:r>
              <a:rPr lang="en-GB" sz="1400">
                <a:solidFill>
                  <a:srgbClr val="0B0C0C"/>
                </a:solidFill>
                <a:latin typeface="Arial"/>
                <a:cs typeface="Arial"/>
              </a:rPr>
              <a:t>Research with Oscar, an individual diagnosed with paranoia. </a:t>
            </a:r>
            <a:endParaRPr lang="en-US" sz="1400">
              <a:solidFill>
                <a:schemeClr val="dk1"/>
              </a:solidFill>
              <a:latin typeface="Arial"/>
              <a:cs typeface="Arial"/>
            </a:endParaRPr>
          </a:p>
          <a:p>
            <a:pPr marL="0" indent="0">
              <a:lnSpc>
                <a:spcPct val="100000"/>
              </a:lnSpc>
              <a:spcBef>
                <a:spcPts val="0"/>
              </a:spcBef>
              <a:buNone/>
            </a:pPr>
            <a:endParaRPr lang="en-GB" sz="1600">
              <a:solidFill>
                <a:schemeClr val="dk1"/>
              </a:solidFill>
              <a:latin typeface="Arial"/>
              <a:cs typeface="Arial"/>
            </a:endParaRPr>
          </a:p>
          <a:p>
            <a:pPr marL="0" indent="0">
              <a:lnSpc>
                <a:spcPct val="100000"/>
              </a:lnSpc>
              <a:spcBef>
                <a:spcPts val="0"/>
              </a:spcBef>
              <a:buNone/>
            </a:pPr>
            <a:r>
              <a:rPr lang="en-GB" sz="1600" b="1">
                <a:solidFill>
                  <a:srgbClr val="0B0C0C"/>
                </a:solidFill>
                <a:latin typeface="Arial"/>
                <a:cs typeface="Arial"/>
              </a:rPr>
              <a:t>Background </a:t>
            </a:r>
            <a:endParaRPr lang="en-GB" sz="1600">
              <a:solidFill>
                <a:schemeClr val="dk1"/>
              </a:solidFill>
              <a:latin typeface="Arial"/>
              <a:cs typeface="Arial"/>
            </a:endParaRPr>
          </a:p>
          <a:p>
            <a:pPr marL="0" indent="0">
              <a:lnSpc>
                <a:spcPct val="100000"/>
              </a:lnSpc>
              <a:spcBef>
                <a:spcPts val="0"/>
              </a:spcBef>
              <a:buNone/>
            </a:pPr>
            <a:r>
              <a:rPr lang="en-GB" sz="1400">
                <a:solidFill>
                  <a:srgbClr val="0B0C0C"/>
                </a:solidFill>
                <a:latin typeface="Arial"/>
                <a:cs typeface="Arial"/>
              </a:rPr>
              <a:t>Oscar was provided with all the information about the research and the consent form ahead of the session, and was given time to think and ask question to the researcher ahead of the session. At the beginning of the session the researcher recapped information about the session and consent. Oscar had many questions about the consent form and the research. These questions started to delay the start time of the actual research session.</a:t>
            </a:r>
            <a:r>
              <a:rPr lang="en-GB" sz="1300">
                <a:solidFill>
                  <a:srgbClr val="0B0C0C"/>
                </a:solidFill>
                <a:latin typeface="Arial"/>
                <a:cs typeface="Arial"/>
              </a:rPr>
              <a:t> </a:t>
            </a:r>
            <a:endParaRPr lang="en-GB" sz="1300">
              <a:solidFill>
                <a:schemeClr val="dk1"/>
              </a:solidFill>
              <a:latin typeface="Arial"/>
              <a:cs typeface="Arial"/>
            </a:endParaRPr>
          </a:p>
          <a:p>
            <a:pPr marL="0" indent="0">
              <a:lnSpc>
                <a:spcPct val="100000"/>
              </a:lnSpc>
              <a:spcBef>
                <a:spcPts val="0"/>
              </a:spcBef>
              <a:buNone/>
            </a:pPr>
            <a:endParaRPr lang="en-GB" sz="1600">
              <a:solidFill>
                <a:schemeClr val="dk1"/>
              </a:solidFill>
              <a:latin typeface="Arial"/>
              <a:cs typeface="Arial"/>
            </a:endParaRPr>
          </a:p>
          <a:p>
            <a:pPr marL="0" indent="0">
              <a:lnSpc>
                <a:spcPct val="100000"/>
              </a:lnSpc>
              <a:spcBef>
                <a:spcPts val="0"/>
              </a:spcBef>
              <a:buNone/>
            </a:pPr>
            <a:r>
              <a:rPr lang="en-GB" sz="1600" b="1">
                <a:solidFill>
                  <a:srgbClr val="0B0C0C"/>
                </a:solidFill>
                <a:latin typeface="Arial"/>
                <a:cs typeface="Arial"/>
              </a:rPr>
              <a:t>Approach</a:t>
            </a:r>
            <a:r>
              <a:rPr lang="en-US" sz="1600" b="1">
                <a:solidFill>
                  <a:srgbClr val="0B0C0C"/>
                </a:solidFill>
                <a:latin typeface="Arial"/>
                <a:cs typeface="Arial"/>
              </a:rPr>
              <a:t> </a:t>
            </a:r>
            <a:endParaRPr lang="en-GB" sz="1600">
              <a:solidFill>
                <a:schemeClr val="dk1"/>
              </a:solidFill>
              <a:latin typeface="Arial"/>
              <a:cs typeface="Arial"/>
            </a:endParaRPr>
          </a:p>
          <a:p>
            <a:pPr marL="0" indent="0">
              <a:lnSpc>
                <a:spcPct val="100000"/>
              </a:lnSpc>
              <a:spcBef>
                <a:spcPts val="0"/>
              </a:spcBef>
              <a:buNone/>
            </a:pPr>
            <a:r>
              <a:rPr lang="en-GB" sz="1400">
                <a:solidFill>
                  <a:srgbClr val="0B0C0C"/>
                </a:solidFill>
                <a:latin typeface="Arial"/>
                <a:cs typeface="Arial"/>
              </a:rPr>
              <a:t>The researcher noticed Oscar's concerns and made time to listen to them and answer all of Oscar's questions. The researcher then checked-in with Oscar to ask whether they were still happy to go ahead. Oscar was happy to proceed. The researcher then ran the session and thanked the participant. </a:t>
            </a:r>
            <a:r>
              <a:rPr lang="en-US" sz="1400">
                <a:solidFill>
                  <a:srgbClr val="0B0C0C"/>
                </a:solidFill>
                <a:latin typeface="Arial"/>
                <a:cs typeface="Arial"/>
              </a:rPr>
              <a:t> </a:t>
            </a:r>
            <a:endParaRPr lang="en-GB" sz="1400">
              <a:solidFill>
                <a:schemeClr val="dk1"/>
              </a:solidFill>
              <a:latin typeface="Arial"/>
              <a:cs typeface="Arial"/>
            </a:endParaRPr>
          </a:p>
          <a:p>
            <a:pPr marL="0" indent="0">
              <a:lnSpc>
                <a:spcPct val="100000"/>
              </a:lnSpc>
              <a:spcBef>
                <a:spcPts val="0"/>
              </a:spcBef>
              <a:buNone/>
            </a:pPr>
            <a:endParaRPr lang="en-GB" sz="1600">
              <a:solidFill>
                <a:schemeClr val="dk1"/>
              </a:solidFill>
              <a:latin typeface="Arial"/>
              <a:cs typeface="Arial"/>
            </a:endParaRPr>
          </a:p>
          <a:p>
            <a:pPr marL="0" indent="0">
              <a:lnSpc>
                <a:spcPct val="100000"/>
              </a:lnSpc>
              <a:spcBef>
                <a:spcPts val="0"/>
              </a:spcBef>
              <a:buNone/>
            </a:pPr>
            <a:r>
              <a:rPr lang="en-GB" sz="1600" b="1">
                <a:solidFill>
                  <a:srgbClr val="0B0C0C"/>
                </a:solidFill>
                <a:latin typeface="Arial"/>
                <a:cs typeface="Arial"/>
              </a:rPr>
              <a:t>Outcome</a:t>
            </a:r>
            <a:r>
              <a:rPr lang="en-US" sz="1600" b="1">
                <a:solidFill>
                  <a:srgbClr val="0B0C0C"/>
                </a:solidFill>
                <a:latin typeface="Arial"/>
                <a:cs typeface="Arial"/>
              </a:rPr>
              <a:t> </a:t>
            </a:r>
            <a:br>
              <a:rPr lang="en-US" sz="1600" b="1">
                <a:latin typeface="Arial"/>
                <a:cs typeface="Arial"/>
              </a:rPr>
            </a:br>
            <a:r>
              <a:rPr lang="en-US" sz="1400">
                <a:solidFill>
                  <a:srgbClr val="0B0C0C"/>
                </a:solidFill>
                <a:latin typeface="Arial"/>
                <a:cs typeface="Arial"/>
              </a:rPr>
              <a:t>This approach meant that most of the session was spent listening to the participant and answering their questions. The researcher did manage to ask a few key questions but not much data was gathered. However, the participant left the session in a calm and reassured state. </a:t>
            </a:r>
            <a:br>
              <a:rPr lang="en-US" sz="1400">
                <a:latin typeface="Arial"/>
                <a:cs typeface="Arial"/>
              </a:rPr>
            </a:br>
            <a:r>
              <a:rPr lang="en-US" sz="1400">
                <a:solidFill>
                  <a:srgbClr val="0B0C0C"/>
                </a:solidFill>
                <a:latin typeface="Arial"/>
                <a:cs typeface="Arial"/>
              </a:rPr>
              <a:t> </a:t>
            </a:r>
            <a:endParaRPr lang="en-GB" sz="1400">
              <a:solidFill>
                <a:schemeClr val="dk1"/>
              </a:solidFill>
              <a:latin typeface="Arial"/>
              <a:cs typeface="Arial"/>
            </a:endParaRPr>
          </a:p>
          <a:p>
            <a:pPr marL="0" indent="0">
              <a:lnSpc>
                <a:spcPct val="100000"/>
              </a:lnSpc>
              <a:spcBef>
                <a:spcPts val="0"/>
              </a:spcBef>
              <a:buNone/>
            </a:pPr>
            <a:endParaRPr lang="en-GB" sz="1400" i="1">
              <a:solidFill>
                <a:srgbClr val="0B0C0C"/>
              </a:solidFill>
              <a:latin typeface="Arial"/>
              <a:cs typeface="Arial"/>
            </a:endParaRPr>
          </a:p>
          <a:p>
            <a:pPr marL="228600" indent="-228600">
              <a:buNone/>
            </a:pPr>
            <a:endParaRPr lang="en-GB" sz="1300">
              <a:solidFill>
                <a:schemeClr val="dk1"/>
              </a:solidFill>
              <a:latin typeface="Arial"/>
              <a:cs typeface="Arial"/>
            </a:endParaRPr>
          </a:p>
          <a:p>
            <a:pPr marL="0" indent="0">
              <a:lnSpc>
                <a:spcPct val="100000"/>
              </a:lnSpc>
              <a:spcBef>
                <a:spcPts val="0"/>
              </a:spcBef>
              <a:buNone/>
            </a:pPr>
            <a:endParaRPr lang="en-GB" sz="1300">
              <a:solidFill>
                <a:schemeClr val="dk1"/>
              </a:solidFill>
              <a:latin typeface="Arial"/>
              <a:cs typeface="Arial"/>
            </a:endParaRPr>
          </a:p>
          <a:p>
            <a:pPr marL="0" indent="0">
              <a:lnSpc>
                <a:spcPct val="100000"/>
              </a:lnSpc>
              <a:spcBef>
                <a:spcPts val="0"/>
              </a:spcBef>
              <a:buNone/>
            </a:pPr>
            <a:endParaRPr lang="en-GB" sz="1300">
              <a:solidFill>
                <a:schemeClr val="dk1"/>
              </a:solidFill>
              <a:latin typeface="Arial"/>
              <a:cs typeface="Arial"/>
            </a:endParaRPr>
          </a:p>
          <a:p>
            <a:pPr marL="0" indent="0">
              <a:lnSpc>
                <a:spcPct val="100000"/>
              </a:lnSpc>
              <a:spcBef>
                <a:spcPts val="0"/>
              </a:spcBef>
              <a:buNone/>
            </a:pPr>
            <a:endParaRPr lang="en-GB" sz="1600">
              <a:solidFill>
                <a:schemeClr val="dk1"/>
              </a:solidFill>
              <a:latin typeface="Arial"/>
              <a:cs typeface="Arial"/>
            </a:endParaRPr>
          </a:p>
          <a:p>
            <a:pPr marL="0" indent="0">
              <a:lnSpc>
                <a:spcPct val="100000"/>
              </a:lnSpc>
              <a:spcBef>
                <a:spcPts val="0"/>
              </a:spcBef>
              <a:buNone/>
            </a:pPr>
            <a:endParaRPr lang="en-GB" sz="1600" b="1">
              <a:solidFill>
                <a:srgbClr val="0B0C0C"/>
              </a:solidFill>
              <a:latin typeface="Arial"/>
              <a:cs typeface="Arial"/>
            </a:endParaRPr>
          </a:p>
          <a:p>
            <a:pPr marL="0" indent="0">
              <a:lnSpc>
                <a:spcPct val="100000"/>
              </a:lnSpc>
              <a:spcBef>
                <a:spcPts val="0"/>
              </a:spcBef>
              <a:buNone/>
            </a:pPr>
            <a:endParaRPr lang="en-GB" sz="1300">
              <a:solidFill>
                <a:schemeClr val="dk1"/>
              </a:solidFill>
              <a:latin typeface="Arial"/>
              <a:cs typeface="Arial"/>
            </a:endParaRPr>
          </a:p>
        </p:txBody>
      </p:sp>
      <p:grpSp>
        <p:nvGrpSpPr>
          <p:cNvPr id="7" name="Group 6">
            <a:extLst>
              <a:ext uri="{FF2B5EF4-FFF2-40B4-BE49-F238E27FC236}">
                <a16:creationId xmlns:a16="http://schemas.microsoft.com/office/drawing/2014/main" id="{D6BF0ABF-C248-128B-76E4-5103F97974BF}"/>
              </a:ext>
              <a:ext uri="{C183D7F6-B498-43B3-948B-1728B52AA6E4}">
                <adec:decorative xmlns:adec="http://schemas.microsoft.com/office/drawing/2017/decorative" val="1"/>
              </a:ext>
            </a:extLst>
          </p:cNvPr>
          <p:cNvGrpSpPr/>
          <p:nvPr/>
        </p:nvGrpSpPr>
        <p:grpSpPr>
          <a:xfrm>
            <a:off x="9026279" y="1941821"/>
            <a:ext cx="2613173" cy="3286478"/>
            <a:chOff x="9026279" y="1941821"/>
            <a:chExt cx="2613173" cy="3286478"/>
          </a:xfrm>
        </p:grpSpPr>
        <p:sp>
          <p:nvSpPr>
            <p:cNvPr id="6" name="Oval 5">
              <a:extLst>
                <a:ext uri="{FF2B5EF4-FFF2-40B4-BE49-F238E27FC236}">
                  <a16:creationId xmlns:a16="http://schemas.microsoft.com/office/drawing/2014/main" id="{5130CF89-AF86-AF24-8B2B-084D0752D3A5}"/>
                </a:ext>
                <a:ext uri="{C183D7F6-B498-43B3-948B-1728B52AA6E4}">
                  <adec:decorative xmlns:adec="http://schemas.microsoft.com/office/drawing/2017/decorative" val="1"/>
                </a:ext>
              </a:extLst>
            </p:cNvPr>
            <p:cNvSpPr/>
            <p:nvPr/>
          </p:nvSpPr>
          <p:spPr>
            <a:xfrm>
              <a:off x="9026279" y="2449142"/>
              <a:ext cx="2537500" cy="2440962"/>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103DCCFB-6275-B7E8-E815-F2F5383DB3A7}"/>
                </a:ext>
                <a:ext uri="{C183D7F6-B498-43B3-948B-1728B52AA6E4}">
                  <adec:decorative xmlns:adec="http://schemas.microsoft.com/office/drawing/2017/decorative" val="1"/>
                </a:ext>
              </a:extLst>
            </p:cNvPr>
            <p:cNvGrpSpPr/>
            <p:nvPr/>
          </p:nvGrpSpPr>
          <p:grpSpPr>
            <a:xfrm>
              <a:off x="9101235" y="1941821"/>
              <a:ext cx="2538217" cy="3286478"/>
              <a:chOff x="7766050" y="1011237"/>
              <a:chExt cx="3684588" cy="4722813"/>
            </a:xfrm>
          </p:grpSpPr>
          <p:pic>
            <p:nvPicPr>
              <p:cNvPr id="14" name="Graphic 13">
                <a:extLst>
                  <a:ext uri="{FF2B5EF4-FFF2-40B4-BE49-F238E27FC236}">
                    <a16:creationId xmlns:a16="http://schemas.microsoft.com/office/drawing/2014/main" id="{2F7CF2F8-BE64-19F4-BF61-0111137EA8A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66050" y="1868488"/>
                <a:ext cx="1581150" cy="3724275"/>
              </a:xfrm>
              <a:prstGeom prst="rect">
                <a:avLst/>
              </a:prstGeom>
            </p:spPr>
          </p:pic>
          <p:pic>
            <p:nvPicPr>
              <p:cNvPr id="15" name="Graphic 14">
                <a:extLst>
                  <a:ext uri="{FF2B5EF4-FFF2-40B4-BE49-F238E27FC236}">
                    <a16:creationId xmlns:a16="http://schemas.microsoft.com/office/drawing/2014/main" id="{FF98A961-B041-700E-B661-BF3C4305A79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353550" y="2012950"/>
                <a:ext cx="2097088" cy="3721100"/>
              </a:xfrm>
              <a:prstGeom prst="rect">
                <a:avLst/>
              </a:prstGeom>
            </p:spPr>
          </p:pic>
          <p:pic>
            <p:nvPicPr>
              <p:cNvPr id="16" name="Graphic 15">
                <a:extLst>
                  <a:ext uri="{FF2B5EF4-FFF2-40B4-BE49-F238E27FC236}">
                    <a16:creationId xmlns:a16="http://schemas.microsoft.com/office/drawing/2014/main" id="{EE90D17A-C0EE-7755-D06A-6C45EC0ED3B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69250" y="1011237"/>
                <a:ext cx="881062" cy="993775"/>
              </a:xfrm>
              <a:prstGeom prst="rect">
                <a:avLst/>
              </a:prstGeom>
            </p:spPr>
          </p:pic>
          <p:pic>
            <p:nvPicPr>
              <p:cNvPr id="25" name="Graphic 24">
                <a:extLst>
                  <a:ext uri="{FF2B5EF4-FFF2-40B4-BE49-F238E27FC236}">
                    <a16:creationId xmlns:a16="http://schemas.microsoft.com/office/drawing/2014/main" id="{EF8C2134-7A29-3B41-1666-56265B3CF4A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252075" y="1270000"/>
                <a:ext cx="871538" cy="889000"/>
              </a:xfrm>
              <a:prstGeom prst="rect">
                <a:avLst/>
              </a:prstGeom>
            </p:spPr>
          </p:pic>
          <p:pic>
            <p:nvPicPr>
              <p:cNvPr id="26" name="Graphic 25">
                <a:extLst>
                  <a:ext uri="{FF2B5EF4-FFF2-40B4-BE49-F238E27FC236}">
                    <a16:creationId xmlns:a16="http://schemas.microsoft.com/office/drawing/2014/main" id="{285B44B6-2A72-30EC-003D-A073FAF609E6}"/>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0404475" y="1589089"/>
                <a:ext cx="447676" cy="417512"/>
              </a:xfrm>
              <a:prstGeom prst="rect">
                <a:avLst/>
              </a:prstGeom>
            </p:spPr>
          </p:pic>
          <p:pic>
            <p:nvPicPr>
              <p:cNvPr id="27" name="Graphic 26">
                <a:extLst>
                  <a:ext uri="{FF2B5EF4-FFF2-40B4-BE49-F238E27FC236}">
                    <a16:creationId xmlns:a16="http://schemas.microsoft.com/office/drawing/2014/main" id="{DC52BBA2-C73C-4290-E6CB-A2911EE5229A}"/>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88351" y="1509714"/>
                <a:ext cx="344487" cy="338137"/>
              </a:xfrm>
              <a:prstGeom prst="rect">
                <a:avLst/>
              </a:prstGeom>
            </p:spPr>
          </p:pic>
        </p:grpSp>
      </p:grpSp>
      <p:sp>
        <p:nvSpPr>
          <p:cNvPr id="4" name="Rectangle 3">
            <a:extLst>
              <a:ext uri="{FF2B5EF4-FFF2-40B4-BE49-F238E27FC236}">
                <a16:creationId xmlns:a16="http://schemas.microsoft.com/office/drawing/2014/main" id="{8C39D718-4677-864F-4899-3CF7A9818E23}"/>
              </a:ext>
              <a:ext uri="{C183D7F6-B498-43B3-948B-1728B52AA6E4}">
                <adec:decorative xmlns:adec="http://schemas.microsoft.com/office/drawing/2017/decorative" val="1"/>
              </a:ext>
            </a:extLst>
          </p:cNvPr>
          <p:cNvSpPr/>
          <p:nvPr/>
        </p:nvSpPr>
        <p:spPr>
          <a:xfrm>
            <a:off x="-14839" y="-7419"/>
            <a:ext cx="578708" cy="686288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997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8E046-4345-6A11-652B-11D0A61AF67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DAE13E2-F2AC-FC57-FFA2-4E3186194E67}"/>
              </a:ext>
              <a:ext uri="{C183D7F6-B498-43B3-948B-1728B52AA6E4}">
                <adec:decorative xmlns:adec="http://schemas.microsoft.com/office/drawing/2017/decorative" val="1"/>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Informed consent: principle 3</a:t>
            </a:r>
          </a:p>
        </p:txBody>
      </p:sp>
      <p:sp>
        <p:nvSpPr>
          <p:cNvPr id="7" name="Rectangle 6">
            <a:extLst>
              <a:ext uri="{FF2B5EF4-FFF2-40B4-BE49-F238E27FC236}">
                <a16:creationId xmlns:a16="http://schemas.microsoft.com/office/drawing/2014/main" id="{04F4F7A4-6927-D953-A1B5-42680D5843F1}"/>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178CF7C5-998C-39D8-83C7-5EC29594BD96}"/>
              </a:ext>
            </a:extLst>
          </p:cNvPr>
          <p:cNvSpPr>
            <a:spLocks noGrp="1"/>
          </p:cNvSpPr>
          <p:nvPr>
            <p:ph type="title"/>
          </p:nvPr>
        </p:nvSpPr>
        <p:spPr>
          <a:xfrm>
            <a:off x="838202" y="483780"/>
            <a:ext cx="10515600" cy="1325563"/>
          </a:xfrm>
        </p:spPr>
        <p:txBody>
          <a:bodyPr>
            <a:normAutofit/>
          </a:bodyPr>
          <a:lstStyle/>
          <a:p>
            <a:r>
              <a:rPr lang="en-GB" sz="3000" b="1">
                <a:latin typeface="Arial"/>
                <a:cs typeface="Arial"/>
              </a:rPr>
              <a:t>We check participants understand what they're consenting to throughout (case study 2)</a:t>
            </a:r>
            <a:endParaRPr lang="en-GB" sz="3000">
              <a:latin typeface="Arial"/>
              <a:cs typeface="Arial"/>
            </a:endParaRPr>
          </a:p>
          <a:p>
            <a:endParaRPr lang="en-GB" sz="3200" b="1">
              <a:latin typeface="Arial"/>
              <a:cs typeface="Arial"/>
            </a:endParaRPr>
          </a:p>
        </p:txBody>
      </p:sp>
      <p:sp>
        <p:nvSpPr>
          <p:cNvPr id="3" name="Content Placeholder 2">
            <a:extLst>
              <a:ext uri="{FF2B5EF4-FFF2-40B4-BE49-F238E27FC236}">
                <a16:creationId xmlns:a16="http://schemas.microsoft.com/office/drawing/2014/main" id="{FEBC8299-CC17-D1D5-1E02-6F514254349B}"/>
              </a:ext>
            </a:extLst>
          </p:cNvPr>
          <p:cNvSpPr>
            <a:spLocks noGrp="1"/>
          </p:cNvSpPr>
          <p:nvPr>
            <p:ph idx="1"/>
          </p:nvPr>
        </p:nvSpPr>
        <p:spPr>
          <a:xfrm>
            <a:off x="838202" y="1825625"/>
            <a:ext cx="7855370" cy="4668330"/>
          </a:xfrm>
        </p:spPr>
        <p:txBody>
          <a:bodyPr vert="horz" lIns="91440" tIns="45720" rIns="91440" bIns="45720" rtlCol="0" anchor="t">
            <a:noAutofit/>
          </a:bodyPr>
          <a:lstStyle/>
          <a:p>
            <a:pPr marL="0" indent="0">
              <a:lnSpc>
                <a:spcPct val="100000"/>
              </a:lnSpc>
              <a:spcBef>
                <a:spcPts val="0"/>
              </a:spcBef>
              <a:buNone/>
            </a:pPr>
            <a:r>
              <a:rPr lang="en-GB" sz="1600" b="1">
                <a:latin typeface="Arial"/>
                <a:cs typeface="Arial"/>
              </a:rPr>
              <a:t>Case study </a:t>
            </a:r>
            <a:r>
              <a:rPr lang="en-GB" sz="1600" b="1">
                <a:solidFill>
                  <a:srgbClr val="0B0C0C"/>
                </a:solidFill>
                <a:latin typeface="Arial"/>
                <a:cs typeface="Arial"/>
              </a:rPr>
              <a:t>1 </a:t>
            </a:r>
            <a:endParaRPr lang="en-GB" sz="1600">
              <a:solidFill>
                <a:srgbClr val="000000"/>
              </a:solidFill>
              <a:latin typeface="Arial"/>
              <a:cs typeface="Arial"/>
            </a:endParaRPr>
          </a:p>
          <a:p>
            <a:pPr marL="0" indent="0">
              <a:lnSpc>
                <a:spcPct val="100000"/>
              </a:lnSpc>
              <a:spcBef>
                <a:spcPts val="0"/>
              </a:spcBef>
              <a:buNone/>
            </a:pPr>
            <a:r>
              <a:rPr lang="en-GB" sz="1400">
                <a:solidFill>
                  <a:srgbClr val="0B0C0C"/>
                </a:solidFill>
                <a:latin typeface="Arial"/>
                <a:cs typeface="Arial"/>
              </a:rPr>
              <a:t>Research with Ionna, a 4-year-old child </a:t>
            </a:r>
            <a:endParaRPr lang="en-GB" sz="1400">
              <a:solidFill>
                <a:srgbClr val="000000"/>
              </a:solidFill>
              <a:latin typeface="Arial"/>
              <a:cs typeface="Arial"/>
            </a:endParaRPr>
          </a:p>
          <a:p>
            <a:pPr marL="0" indent="0">
              <a:lnSpc>
                <a:spcPct val="100000"/>
              </a:lnSpc>
              <a:buNone/>
            </a:pPr>
            <a:r>
              <a:rPr lang="en-GB" sz="1600" b="1">
                <a:solidFill>
                  <a:srgbClr val="0B0C0C"/>
                </a:solidFill>
                <a:latin typeface="Arial"/>
                <a:cs typeface="Arial"/>
              </a:rPr>
              <a:t>Background</a:t>
            </a:r>
            <a:br>
              <a:rPr lang="en-GB" sz="1400" b="1">
                <a:latin typeface="Arial"/>
                <a:cs typeface="Arial"/>
              </a:rPr>
            </a:br>
            <a:r>
              <a:rPr lang="en-GB" sz="1400">
                <a:solidFill>
                  <a:srgbClr val="0B0C0C"/>
                </a:solidFill>
                <a:latin typeface="Arial"/>
                <a:cs typeface="Arial"/>
              </a:rPr>
              <a:t>On the DfE Reception Baseline Assessment team, research was conducted with participants aged 4-5 years old, who were either in a nursery school or primary school setting.</a:t>
            </a:r>
          </a:p>
          <a:p>
            <a:pPr marL="0" indent="0">
              <a:lnSpc>
                <a:spcPct val="100000"/>
              </a:lnSpc>
              <a:buNone/>
            </a:pPr>
            <a:r>
              <a:rPr lang="en-GB" sz="1600" b="1">
                <a:solidFill>
                  <a:srgbClr val="0B0C0C"/>
                </a:solidFill>
                <a:latin typeface="Arial"/>
                <a:cs typeface="Arial"/>
              </a:rPr>
              <a:t>Approach</a:t>
            </a:r>
            <a:br>
              <a:rPr lang="en-GB" sz="1400" b="1">
                <a:latin typeface="Arial"/>
                <a:cs typeface="Arial"/>
              </a:rPr>
            </a:br>
            <a:r>
              <a:rPr lang="en-GB" sz="1400">
                <a:solidFill>
                  <a:srgbClr val="0B0C0C"/>
                </a:solidFill>
                <a:latin typeface="Arial"/>
                <a:cs typeface="Arial"/>
              </a:rPr>
              <a:t>Pupils were given a set of red and yellow cards and were asked to use the cards to indicate whether they didn’t want to answer/take part in a certain task (yellow) or if they wanted to stop the research completely (red).</a:t>
            </a:r>
            <a:endParaRPr lang="en-GB" sz="1400">
              <a:solidFill>
                <a:schemeClr val="dk1"/>
              </a:solidFill>
              <a:latin typeface="Arial"/>
              <a:cs typeface="Arial"/>
            </a:endParaRPr>
          </a:p>
          <a:p>
            <a:pPr marL="0" indent="0">
              <a:lnSpc>
                <a:spcPct val="100000"/>
              </a:lnSpc>
              <a:buNone/>
            </a:pPr>
            <a:r>
              <a:rPr lang="en-GB" sz="1600" b="1">
                <a:solidFill>
                  <a:srgbClr val="0B0C0C"/>
                </a:solidFill>
                <a:latin typeface="Arial"/>
                <a:cs typeface="Arial"/>
              </a:rPr>
              <a:t>Outcome</a:t>
            </a:r>
            <a:br>
              <a:rPr lang="en-GB" sz="1400" b="1">
                <a:latin typeface="Arial"/>
                <a:cs typeface="Arial"/>
              </a:rPr>
            </a:br>
            <a:r>
              <a:rPr lang="en-GB" sz="1400">
                <a:solidFill>
                  <a:srgbClr val="0B0C0C"/>
                </a:solidFill>
                <a:latin typeface="Arial"/>
                <a:cs typeface="Arial"/>
              </a:rPr>
              <a:t>One of the participants, Ionna, was able to let the researcher know she wanted to stop taking part by showing them a red card. </a:t>
            </a:r>
            <a:endParaRPr lang="en-US" sz="1400">
              <a:solidFill>
                <a:schemeClr val="dk1"/>
              </a:solidFill>
              <a:latin typeface="Arial"/>
              <a:cs typeface="Arial"/>
            </a:endParaRPr>
          </a:p>
          <a:p>
            <a:pPr marL="0" indent="0">
              <a:lnSpc>
                <a:spcPct val="100000"/>
              </a:lnSpc>
              <a:buNone/>
            </a:pPr>
            <a:r>
              <a:rPr lang="en-GB" sz="1400" i="1">
                <a:latin typeface="Arial"/>
                <a:cs typeface="Arial"/>
              </a:rPr>
              <a:t>Adapted from: </a:t>
            </a:r>
            <a:r>
              <a:rPr lang="en-GB" sz="1400" i="1">
                <a:latin typeface="Arial"/>
                <a:cs typeface="Arial"/>
                <a:hlinkClick r:id="rId2">
                  <a:extLst>
                    <a:ext uri="{A12FA001-AC4F-418D-AE19-62706E023703}">
                      <ahyp:hlinkClr xmlns:ahyp="http://schemas.microsoft.com/office/drawing/2018/hyperlinkcolor" val="tx"/>
                    </a:ext>
                  </a:extLst>
                </a:hlinkClick>
              </a:rPr>
              <a:t>https://user-research.education.gov.uk/guidance/ethics-and-safeguarding/research-with-children-and-young-people#the-importance-of-active-participation-in-research</a:t>
            </a:r>
            <a:endParaRPr lang="en-US"/>
          </a:p>
        </p:txBody>
      </p:sp>
      <p:sp>
        <p:nvSpPr>
          <p:cNvPr id="4" name="Rectangle 3">
            <a:extLst>
              <a:ext uri="{FF2B5EF4-FFF2-40B4-BE49-F238E27FC236}">
                <a16:creationId xmlns:a16="http://schemas.microsoft.com/office/drawing/2014/main" id="{292AA097-DCF2-A7EE-4CFF-812C9446EE0D}"/>
              </a:ext>
              <a:ext uri="{C183D7F6-B498-43B3-948B-1728B52AA6E4}">
                <adec:decorative xmlns:adec="http://schemas.microsoft.com/office/drawing/2017/decorative" val="1"/>
              </a:ext>
            </a:extLst>
          </p:cNvPr>
          <p:cNvSpPr/>
          <p:nvPr/>
        </p:nvSpPr>
        <p:spPr>
          <a:xfrm>
            <a:off x="-14839" y="-7419"/>
            <a:ext cx="578708" cy="686288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7DB1148-C342-FF6B-6EC1-E85D95C1B75E}"/>
              </a:ext>
              <a:ext uri="{C183D7F6-B498-43B3-948B-1728B52AA6E4}">
                <adec:decorative xmlns:adec="http://schemas.microsoft.com/office/drawing/2017/decorative" val="1"/>
              </a:ext>
            </a:extLst>
          </p:cNvPr>
          <p:cNvSpPr/>
          <p:nvPr/>
        </p:nvSpPr>
        <p:spPr>
          <a:xfrm>
            <a:off x="9026279" y="2449142"/>
            <a:ext cx="2537500" cy="2440962"/>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92105555-7399-96C7-E0E5-DA4A4B5EA18A}"/>
              </a:ext>
              <a:ext uri="{C183D7F6-B498-43B3-948B-1728B52AA6E4}">
                <adec:decorative xmlns:adec="http://schemas.microsoft.com/office/drawing/2017/decorative" val="1"/>
              </a:ext>
            </a:extLst>
          </p:cNvPr>
          <p:cNvGrpSpPr/>
          <p:nvPr/>
        </p:nvGrpSpPr>
        <p:grpSpPr>
          <a:xfrm>
            <a:off x="8895481" y="1983043"/>
            <a:ext cx="2788212" cy="3182746"/>
            <a:chOff x="8090807" y="1050355"/>
            <a:chExt cx="3726995" cy="4231258"/>
          </a:xfrm>
        </p:grpSpPr>
        <p:pic>
          <p:nvPicPr>
            <p:cNvPr id="9" name="Graphic 8">
              <a:extLst>
                <a:ext uri="{FF2B5EF4-FFF2-40B4-BE49-F238E27FC236}">
                  <a16:creationId xmlns:a16="http://schemas.microsoft.com/office/drawing/2014/main" id="{D1419F2C-7186-DC47-FAE6-F4F66C93733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129839" y="2501900"/>
              <a:ext cx="1687512" cy="2663825"/>
            </a:xfrm>
            <a:prstGeom prst="rect">
              <a:avLst/>
            </a:prstGeom>
          </p:spPr>
        </p:pic>
        <p:pic>
          <p:nvPicPr>
            <p:cNvPr id="10" name="Graphic 9" descr="A woman with bangs">
              <a:extLst>
                <a:ext uri="{FF2B5EF4-FFF2-40B4-BE49-F238E27FC236}">
                  <a16:creationId xmlns:a16="http://schemas.microsoft.com/office/drawing/2014/main" id="{A518641D-BE49-F988-803A-A516C54EC7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0400" y="2357437"/>
              <a:ext cx="520700" cy="595313"/>
            </a:xfrm>
            <a:prstGeom prst="rect">
              <a:avLst/>
            </a:prstGeom>
          </p:spPr>
        </p:pic>
        <p:pic>
          <p:nvPicPr>
            <p:cNvPr id="11" name="Graphic 10">
              <a:extLst>
                <a:ext uri="{FF2B5EF4-FFF2-40B4-BE49-F238E27FC236}">
                  <a16:creationId xmlns:a16="http://schemas.microsoft.com/office/drawing/2014/main" id="{C7597C73-C8CB-7E9F-D516-61086C53902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73931" y="2501138"/>
              <a:ext cx="314325" cy="314325"/>
            </a:xfrm>
            <a:prstGeom prst="rect">
              <a:avLst/>
            </a:prstGeom>
          </p:spPr>
        </p:pic>
        <p:pic>
          <p:nvPicPr>
            <p:cNvPr id="12" name="Graphic 11">
              <a:extLst>
                <a:ext uri="{FF2B5EF4-FFF2-40B4-BE49-F238E27FC236}">
                  <a16:creationId xmlns:a16="http://schemas.microsoft.com/office/drawing/2014/main" id="{D30A477F-E03D-CAC2-A41B-459C4BF59AFD}"/>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90807" y="1576388"/>
              <a:ext cx="1943100" cy="3705225"/>
            </a:xfrm>
            <a:prstGeom prst="rect">
              <a:avLst/>
            </a:prstGeom>
          </p:spPr>
        </p:pic>
        <p:pic>
          <p:nvPicPr>
            <p:cNvPr id="13" name="Graphic 12" descr="Female with long wavy hair">
              <a:extLst>
                <a:ext uri="{FF2B5EF4-FFF2-40B4-BE49-F238E27FC236}">
                  <a16:creationId xmlns:a16="http://schemas.microsoft.com/office/drawing/2014/main" id="{80CA2C47-01ED-EE1F-2EE8-4FF20279CD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99385" y="1052578"/>
              <a:ext cx="666375" cy="741525"/>
            </a:xfrm>
            <a:prstGeom prst="rect">
              <a:avLst/>
            </a:prstGeom>
          </p:spPr>
        </p:pic>
        <p:pic>
          <p:nvPicPr>
            <p:cNvPr id="17" name="Graphic 16" descr="A happy face">
              <a:extLst>
                <a:ext uri="{FF2B5EF4-FFF2-40B4-BE49-F238E27FC236}">
                  <a16:creationId xmlns:a16="http://schemas.microsoft.com/office/drawing/2014/main" id="{C059B029-5D7C-8F46-8CD0-BBA2CDB7A66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05850" y="1264784"/>
              <a:ext cx="304800" cy="314325"/>
            </a:xfrm>
            <a:prstGeom prst="rect">
              <a:avLst/>
            </a:prstGeom>
          </p:spPr>
        </p:pic>
        <p:sp>
          <p:nvSpPr>
            <p:cNvPr id="18" name="Rectangle 17">
              <a:extLst>
                <a:ext uri="{FF2B5EF4-FFF2-40B4-BE49-F238E27FC236}">
                  <a16:creationId xmlns:a16="http://schemas.microsoft.com/office/drawing/2014/main" id="{B1C11669-FA99-784A-F602-0B9E9F62A5E0}"/>
                </a:ext>
                <a:ext uri="{C183D7F6-B498-43B3-948B-1728B52AA6E4}">
                  <adec:decorative xmlns:adec="http://schemas.microsoft.com/office/drawing/2017/decorative" val="1"/>
                </a:ext>
              </a:extLst>
            </p:cNvPr>
            <p:cNvSpPr/>
            <p:nvPr/>
          </p:nvSpPr>
          <p:spPr>
            <a:xfrm>
              <a:off x="10035266" y="2374446"/>
              <a:ext cx="231322" cy="285750"/>
            </a:xfrm>
            <a:prstGeom prst="rect">
              <a:avLst/>
            </a:prstGeom>
            <a:solidFill>
              <a:srgbClr val="FF00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D9CF543-C1EE-7F79-DAE8-680C10344454}"/>
                </a:ext>
                <a:ext uri="{C183D7F6-B498-43B3-948B-1728B52AA6E4}">
                  <adec:decorative xmlns:adec="http://schemas.microsoft.com/office/drawing/2017/decorative" val="1"/>
                </a:ext>
              </a:extLst>
            </p:cNvPr>
            <p:cNvSpPr/>
            <p:nvPr/>
          </p:nvSpPr>
          <p:spPr>
            <a:xfrm>
              <a:off x="11586480" y="3388178"/>
              <a:ext cx="231322" cy="285750"/>
            </a:xfrm>
            <a:prstGeom prst="rect">
              <a:avLst/>
            </a:prstGeom>
            <a:solidFill>
              <a:srgbClr val="FFC0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a:extLst>
                <a:ext uri="{FF2B5EF4-FFF2-40B4-BE49-F238E27FC236}">
                  <a16:creationId xmlns:a16="http://schemas.microsoft.com/office/drawing/2014/main" id="{D0AB076D-1A82-AD80-6602-7C85164BDF1D}"/>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38677" y="1050355"/>
              <a:ext cx="818611" cy="896968"/>
            </a:xfrm>
            <a:prstGeom prst="rect">
              <a:avLst/>
            </a:prstGeom>
          </p:spPr>
        </p:pic>
      </p:grpSp>
    </p:spTree>
    <p:extLst>
      <p:ext uri="{BB962C8B-B14F-4D97-AF65-F5344CB8AC3E}">
        <p14:creationId xmlns:p14="http://schemas.microsoft.com/office/powerpoint/2010/main" val="44575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1B4A6-EF77-71AE-E7BB-52399F7CCC1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96DDDAC-B95B-1C7A-2B3C-244011353BA8}"/>
              </a:ext>
              <a:ext uri="{C183D7F6-B498-43B3-948B-1728B52AA6E4}">
                <adec:decorative xmlns:adec="http://schemas.microsoft.com/office/drawing/2017/decorative" val="1"/>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Introduction and background</a:t>
            </a:r>
            <a:endParaRPr lang="en-US"/>
          </a:p>
        </p:txBody>
      </p:sp>
      <p:sp>
        <p:nvSpPr>
          <p:cNvPr id="12" name="Rectangle 11">
            <a:extLst>
              <a:ext uri="{FF2B5EF4-FFF2-40B4-BE49-F238E27FC236}">
                <a16:creationId xmlns:a16="http://schemas.microsoft.com/office/drawing/2014/main" id="{39241720-966E-166A-7B40-D001C67DFE55}"/>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D1119AB4-D338-FA04-F3E3-6D86CB98D731}"/>
              </a:ext>
            </a:extLst>
          </p:cNvPr>
          <p:cNvSpPr>
            <a:spLocks noGrp="1"/>
          </p:cNvSpPr>
          <p:nvPr>
            <p:ph type="title"/>
          </p:nvPr>
        </p:nvSpPr>
        <p:spPr/>
        <p:txBody>
          <a:bodyPr>
            <a:normAutofit/>
          </a:bodyPr>
          <a:lstStyle/>
          <a:p>
            <a:r>
              <a:rPr lang="en-GB" sz="3200" b="1">
                <a:latin typeface="Arial"/>
                <a:cs typeface="Arial"/>
              </a:rPr>
              <a:t>Informed consent and why it's important for user research</a:t>
            </a:r>
          </a:p>
        </p:txBody>
      </p:sp>
      <p:sp>
        <p:nvSpPr>
          <p:cNvPr id="3" name="Content Placeholder 2">
            <a:extLst>
              <a:ext uri="{FF2B5EF4-FFF2-40B4-BE49-F238E27FC236}">
                <a16:creationId xmlns:a16="http://schemas.microsoft.com/office/drawing/2014/main" id="{D7FDEDC2-2BBB-7FF5-3D66-C8EEB84CA694}"/>
              </a:ext>
            </a:extLst>
          </p:cNvPr>
          <p:cNvSpPr>
            <a:spLocks noGrp="1"/>
          </p:cNvSpPr>
          <p:nvPr>
            <p:ph idx="1"/>
          </p:nvPr>
        </p:nvSpPr>
        <p:spPr>
          <a:xfrm>
            <a:off x="588950" y="1825625"/>
            <a:ext cx="11011131" cy="4351338"/>
          </a:xfrm>
        </p:spPr>
        <p:txBody>
          <a:bodyPr vert="horz" lIns="91440" tIns="45720" rIns="91440" bIns="45720" rtlCol="0" anchor="t">
            <a:noAutofit/>
          </a:bodyPr>
          <a:lstStyle/>
          <a:p>
            <a:pPr marL="227965" indent="0">
              <a:spcBef>
                <a:spcPts val="0"/>
              </a:spcBef>
              <a:buNone/>
            </a:pPr>
            <a:r>
              <a:rPr lang="en-GB" sz="1800" b="1">
                <a:latin typeface="Arial"/>
                <a:ea typeface="+mn-lt"/>
                <a:cs typeface="+mn-lt"/>
              </a:rPr>
              <a:t>Project background</a:t>
            </a:r>
            <a:endParaRPr lang="en-US" sz="1800" b="1">
              <a:latin typeface="Arial"/>
              <a:ea typeface="+mn-lt"/>
              <a:cs typeface="+mn-lt"/>
            </a:endParaRPr>
          </a:p>
          <a:p>
            <a:pPr marL="227965" indent="0">
              <a:spcBef>
                <a:spcPts val="0"/>
              </a:spcBef>
              <a:buNone/>
            </a:pPr>
            <a:r>
              <a:rPr lang="en-GB" sz="1800">
                <a:latin typeface="Arial"/>
                <a:ea typeface="+mn-lt"/>
                <a:cs typeface="+mn-lt"/>
              </a:rPr>
              <a:t>At DfE, user researchers regularly engage with a diverse range of participants—from teachers to school leaders to children and individuals with English as an additional language (EAL). Our working group was formed to ensure participants clearly understand research requests and can give informed consent.</a:t>
            </a:r>
            <a:endParaRPr lang="en-GB" sz="1800"/>
          </a:p>
          <a:p>
            <a:pPr marL="227965" indent="0">
              <a:spcBef>
                <a:spcPts val="0"/>
              </a:spcBef>
              <a:buNone/>
            </a:pPr>
            <a:endParaRPr lang="en-GB" sz="1800" b="1">
              <a:latin typeface="Arial"/>
              <a:ea typeface="+mn-lt"/>
              <a:cs typeface="+mn-lt"/>
            </a:endParaRPr>
          </a:p>
          <a:p>
            <a:pPr marL="227965" indent="0">
              <a:spcBef>
                <a:spcPts val="0"/>
              </a:spcBef>
              <a:buNone/>
            </a:pPr>
            <a:r>
              <a:rPr lang="en-GB" sz="1800" b="1">
                <a:latin typeface="Arial"/>
                <a:ea typeface="+mn-lt"/>
                <a:cs typeface="+mn-lt"/>
              </a:rPr>
              <a:t>Problem statement</a:t>
            </a:r>
            <a:endParaRPr lang="en-GB" sz="1800">
              <a:latin typeface="Arial"/>
              <a:cs typeface="Arial"/>
            </a:endParaRPr>
          </a:p>
          <a:p>
            <a:pPr marL="227965" indent="0">
              <a:spcBef>
                <a:spcPts val="0"/>
              </a:spcBef>
              <a:buNone/>
            </a:pPr>
            <a:r>
              <a:rPr lang="en-GB" sz="1800" i="1">
                <a:latin typeface="Arial"/>
                <a:ea typeface="+mn-lt"/>
                <a:cs typeface="+mn-lt"/>
              </a:rPr>
              <a:t>How can we ensure that DfE URs (and relevant colleagues) understand how to always inform participants and gather their consent in appropriate ways? And what kinds of guidance, support or tools are needed to help with this?</a:t>
            </a:r>
          </a:p>
          <a:p>
            <a:pPr marL="227965" indent="0">
              <a:spcBef>
                <a:spcPts val="0"/>
              </a:spcBef>
              <a:buNone/>
            </a:pPr>
            <a:endParaRPr lang="en-GB" sz="1800" b="1">
              <a:latin typeface="Arial"/>
              <a:ea typeface="+mn-lt"/>
              <a:cs typeface="+mn-lt"/>
            </a:endParaRPr>
          </a:p>
          <a:p>
            <a:pPr marL="227965" indent="0">
              <a:spcBef>
                <a:spcPts val="0"/>
              </a:spcBef>
              <a:buNone/>
            </a:pPr>
            <a:r>
              <a:rPr lang="en-GB" sz="1800" b="1">
                <a:latin typeface="Arial"/>
                <a:ea typeface="+mn-lt"/>
                <a:cs typeface="+mn-lt"/>
              </a:rPr>
              <a:t>Our approach</a:t>
            </a:r>
            <a:endParaRPr lang="en-GB" sz="1800">
              <a:latin typeface="Arial"/>
              <a:cs typeface="Arial"/>
            </a:endParaRPr>
          </a:p>
          <a:p>
            <a:pPr marL="227965" indent="0">
              <a:spcBef>
                <a:spcPts val="0"/>
              </a:spcBef>
              <a:buNone/>
            </a:pPr>
            <a:r>
              <a:rPr lang="en-GB" sz="1800">
                <a:solidFill>
                  <a:srgbClr val="333333"/>
                </a:solidFill>
                <a:latin typeface="Arial"/>
                <a:cs typeface="Segoe UI"/>
              </a:rPr>
              <a:t>We reviewed existing research and best practice about informed consent. This helped us define user types and their user needs. These were distilled into three core principles, which were tested and iterated with URs across government and from one local authority.</a:t>
            </a:r>
          </a:p>
        </p:txBody>
      </p:sp>
      <p:grpSp>
        <p:nvGrpSpPr>
          <p:cNvPr id="6" name="Group 5">
            <a:extLst>
              <a:ext uri="{FF2B5EF4-FFF2-40B4-BE49-F238E27FC236}">
                <a16:creationId xmlns:a16="http://schemas.microsoft.com/office/drawing/2014/main" id="{1098292E-3080-D468-AA68-B7B668AE6D5C}"/>
              </a:ext>
              <a:ext uri="{C183D7F6-B498-43B3-948B-1728B52AA6E4}">
                <adec:decorative xmlns:adec="http://schemas.microsoft.com/office/drawing/2017/decorative" val="1"/>
              </a:ext>
            </a:extLst>
          </p:cNvPr>
          <p:cNvGrpSpPr/>
          <p:nvPr/>
        </p:nvGrpSpPr>
        <p:grpSpPr>
          <a:xfrm>
            <a:off x="-2647" y="-1323"/>
            <a:ext cx="517748" cy="6856793"/>
            <a:chOff x="-2647" y="-1323"/>
            <a:chExt cx="517748" cy="6856793"/>
          </a:xfrm>
        </p:grpSpPr>
        <p:sp>
          <p:nvSpPr>
            <p:cNvPr id="4" name="Rectangle 3">
              <a:extLst>
                <a:ext uri="{FF2B5EF4-FFF2-40B4-BE49-F238E27FC236}">
                  <a16:creationId xmlns:a16="http://schemas.microsoft.com/office/drawing/2014/main" id="{A8EFB59D-6024-40D8-9610-24C7D00B7A24}"/>
                </a:ext>
                <a:ext uri="{C183D7F6-B498-43B3-948B-1728B52AA6E4}">
                  <adec:decorative xmlns:adec="http://schemas.microsoft.com/office/drawing/2017/decorative" val="1"/>
                </a:ext>
              </a:extLst>
            </p:cNvPr>
            <p:cNvSpPr/>
            <p:nvPr/>
          </p:nvSpPr>
          <p:spPr>
            <a:xfrm>
              <a:off x="-2647" y="-1323"/>
              <a:ext cx="176372" cy="68567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66BAB98-3572-3AC0-20E0-2FA23BAB045A}"/>
                </a:ext>
                <a:ext uri="{C183D7F6-B498-43B3-948B-1728B52AA6E4}">
                  <adec:decorative xmlns:adec="http://schemas.microsoft.com/office/drawing/2017/decorative" val="1"/>
                </a:ext>
              </a:extLst>
            </p:cNvPr>
            <p:cNvSpPr/>
            <p:nvPr/>
          </p:nvSpPr>
          <p:spPr>
            <a:xfrm>
              <a:off x="168041" y="-1323"/>
              <a:ext cx="176372" cy="68567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5A9455B-0773-5DF9-5760-69F5374497F7}"/>
                </a:ext>
                <a:ext uri="{C183D7F6-B498-43B3-948B-1728B52AA6E4}">
                  <adec:decorative xmlns:adec="http://schemas.microsoft.com/office/drawing/2017/decorative" val="1"/>
                </a:ext>
              </a:extLst>
            </p:cNvPr>
            <p:cNvSpPr/>
            <p:nvPr/>
          </p:nvSpPr>
          <p:spPr>
            <a:xfrm>
              <a:off x="338729" y="-1323"/>
              <a:ext cx="176372" cy="685679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23053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
          <a:extLst>
            <a:ext uri="{FF2B5EF4-FFF2-40B4-BE49-F238E27FC236}">
              <a16:creationId xmlns:a16="http://schemas.microsoft.com/office/drawing/2014/main" id="{99EECC0A-6C03-5A3E-4D05-EA6C91C0A1B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ACB71D3-9F78-324C-C8BC-5BF891E25429}"/>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FF940209-0FF5-53CE-CDE6-56370F78E731}"/>
              </a:ext>
            </a:extLst>
          </p:cNvPr>
          <p:cNvSpPr txBox="1">
            <a:spLocks noGrp="1"/>
          </p:cNvSpPr>
          <p:nvPr>
            <p:ph type="title" idx="4294967295"/>
          </p:nvPr>
        </p:nvSpPr>
        <p:spPr>
          <a:xfrm>
            <a:off x="633697" y="818048"/>
            <a:ext cx="8260922" cy="42780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a:ea typeface="+mn-ea"/>
                <a:cs typeface="Arial"/>
              </a:rPr>
              <a:t>In summary</a:t>
            </a:r>
            <a:endParaRPr kumimoji="0" lang="en-US" sz="1800" b="0" i="0" u="none" strike="noStrike" kern="1200" cap="none" spc="0" normalizeH="0" baseline="0" noProof="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Arial"/>
                <a:ea typeface="+mn-ea"/>
                <a:cs typeface="Arial"/>
              </a:rPr>
              <a:t>How to gather informed consent at each stage of the user research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408744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337D8-E0D7-0C4F-ECB9-2EA070E870DE}"/>
            </a:ext>
          </a:extLst>
        </p:cNvPr>
        <p:cNvGrpSpPr/>
        <p:nvPr/>
      </p:nvGrpSpPr>
      <p:grpSpPr>
        <a:xfrm>
          <a:off x="0" y="0"/>
          <a:ext cx="0" cy="0"/>
          <a:chOff x="0" y="0"/>
          <a:chExt cx="0" cy="0"/>
        </a:xfrm>
      </p:grpSpPr>
      <p:sp>
        <p:nvSpPr>
          <p:cNvPr id="5" name="In summary">
            <a:extLst>
              <a:ext uri="{FF2B5EF4-FFF2-40B4-BE49-F238E27FC236}">
                <a16:creationId xmlns:a16="http://schemas.microsoft.com/office/drawing/2014/main" id="{DB58E452-5B0D-F292-1C21-409D569B4A80}"/>
              </a:ext>
              <a:ext uri="{C183D7F6-B498-43B3-948B-1728B52AA6E4}">
                <adec:decorative xmlns:adec="http://schemas.microsoft.com/office/drawing/2017/decorative" val="1"/>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 summary</a:t>
            </a:r>
            <a:endParaRPr lang="en-US"/>
          </a:p>
        </p:txBody>
      </p:sp>
      <p:sp>
        <p:nvSpPr>
          <p:cNvPr id="7" name="Rectangle 6">
            <a:extLst>
              <a:ext uri="{FF2B5EF4-FFF2-40B4-BE49-F238E27FC236}">
                <a16:creationId xmlns:a16="http://schemas.microsoft.com/office/drawing/2014/main" id="{43E7DAA2-B828-3ECD-7D4F-867E1C02654F}"/>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Gathering informed consent at each stage">
            <a:extLst>
              <a:ext uri="{FF2B5EF4-FFF2-40B4-BE49-F238E27FC236}">
                <a16:creationId xmlns:a16="http://schemas.microsoft.com/office/drawing/2014/main" id="{5FD8CA8D-C827-FC4B-498D-0DBA8CE05939}"/>
              </a:ext>
            </a:extLst>
          </p:cNvPr>
          <p:cNvSpPr>
            <a:spLocks noGrp="1"/>
          </p:cNvSpPr>
          <p:nvPr>
            <p:ph type="title"/>
          </p:nvPr>
        </p:nvSpPr>
        <p:spPr>
          <a:xfrm>
            <a:off x="838202" y="484869"/>
            <a:ext cx="11255829" cy="993549"/>
          </a:xfrm>
        </p:spPr>
        <p:txBody>
          <a:bodyPr>
            <a:normAutofit fontScale="90000"/>
          </a:bodyPr>
          <a:lstStyle/>
          <a:p>
            <a:r>
              <a:rPr lang="en-GB" sz="3200" b="1">
                <a:latin typeface="Arial"/>
                <a:cs typeface="Arial"/>
              </a:rPr>
              <a:t>Gathering informed consent at each stage of </a:t>
            </a:r>
            <a:br>
              <a:rPr lang="en-GB" sz="3200" b="1">
                <a:latin typeface="Arial"/>
                <a:cs typeface="Arial"/>
              </a:rPr>
            </a:br>
            <a:r>
              <a:rPr lang="en-GB" sz="3200" b="1">
                <a:latin typeface="Arial"/>
                <a:cs typeface="Arial"/>
              </a:rPr>
              <a:t>the user research process</a:t>
            </a:r>
            <a:br>
              <a:rPr lang="en-GB" sz="3200" b="1">
                <a:latin typeface="Arial"/>
                <a:cs typeface="Arial"/>
              </a:rPr>
            </a:br>
            <a:endParaRPr lang="en-GB" sz="1600">
              <a:solidFill>
                <a:srgbClr val="242424"/>
              </a:solidFill>
              <a:latin typeface="Arial"/>
              <a:cs typeface="Arial"/>
            </a:endParaRPr>
          </a:p>
        </p:txBody>
      </p:sp>
      <p:sp>
        <p:nvSpPr>
          <p:cNvPr id="3" name="You'll know you're successfully doing it when">
            <a:extLst>
              <a:ext uri="{FF2B5EF4-FFF2-40B4-BE49-F238E27FC236}">
                <a16:creationId xmlns:a16="http://schemas.microsoft.com/office/drawing/2014/main" id="{48BBE242-F3E6-716B-0214-F940F3D27E8C}"/>
              </a:ext>
            </a:extLst>
          </p:cNvPr>
          <p:cNvSpPr txBox="1"/>
          <p:nvPr/>
        </p:nvSpPr>
        <p:spPr>
          <a:xfrm>
            <a:off x="838200" y="1366157"/>
            <a:ext cx="10406742" cy="10341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GB" sz="1600">
                <a:solidFill>
                  <a:srgbClr val="242424"/>
                </a:solidFill>
                <a:latin typeface="Arial"/>
                <a:cs typeface="Arial"/>
              </a:rPr>
              <a:t>You'll know you're successfully doing it when:</a:t>
            </a:r>
            <a:endParaRPr lang="en-GB" sz="1600">
              <a:latin typeface="Arial"/>
              <a:cs typeface="Arial"/>
            </a:endParaRPr>
          </a:p>
          <a:p>
            <a:pPr>
              <a:lnSpc>
                <a:spcPct val="90000"/>
              </a:lnSpc>
              <a:spcBef>
                <a:spcPct val="0"/>
              </a:spcBef>
            </a:pPr>
            <a:endParaRPr lang="en-GB" sz="3200">
              <a:latin typeface="Arial"/>
              <a:cs typeface="Arial"/>
            </a:endParaRPr>
          </a:p>
          <a:p>
            <a:pPr algn="l"/>
            <a:endParaRPr lang="en-GB"/>
          </a:p>
        </p:txBody>
      </p:sp>
      <p:sp>
        <p:nvSpPr>
          <p:cNvPr id="13" name="Before the session">
            <a:extLst>
              <a:ext uri="{FF2B5EF4-FFF2-40B4-BE49-F238E27FC236}">
                <a16:creationId xmlns:a16="http://schemas.microsoft.com/office/drawing/2014/main" id="{BA88ABFC-C5BD-E713-F050-F337121F1CC8}"/>
              </a:ext>
            </a:extLst>
          </p:cNvPr>
          <p:cNvSpPr/>
          <p:nvPr/>
        </p:nvSpPr>
        <p:spPr>
          <a:xfrm>
            <a:off x="940970" y="1816442"/>
            <a:ext cx="3336171" cy="296773"/>
          </a:xfrm>
          <a:prstGeom prst="round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rPr>
              <a:t>Before the session</a:t>
            </a:r>
            <a:endParaRPr lang="en-US" sz="1400">
              <a:latin typeface="Arial"/>
              <a:cs typeface="Arial"/>
            </a:endParaRPr>
          </a:p>
        </p:txBody>
      </p:sp>
      <p:sp>
        <p:nvSpPr>
          <p:cNvPr id="31" name="Before: bullets">
            <a:extLst>
              <a:ext uri="{FF2B5EF4-FFF2-40B4-BE49-F238E27FC236}">
                <a16:creationId xmlns:a16="http://schemas.microsoft.com/office/drawing/2014/main" id="{B2C7BED8-E7AC-79A3-2B6E-A41F669FADFD}"/>
              </a:ext>
            </a:extLst>
          </p:cNvPr>
          <p:cNvSpPr txBox="1"/>
          <p:nvPr/>
        </p:nvSpPr>
        <p:spPr>
          <a:xfrm>
            <a:off x="940669" y="2148019"/>
            <a:ext cx="3330146" cy="42627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spcAft>
                <a:spcPts val="600"/>
              </a:spcAft>
              <a:buFont typeface="Arial,Sans-Serif"/>
              <a:buChar char="•"/>
            </a:pPr>
            <a:r>
              <a:rPr lang="en-US" sz="1200">
                <a:solidFill>
                  <a:srgbClr val="242424"/>
                </a:solidFill>
                <a:latin typeface="Arial"/>
                <a:cs typeface="Arial"/>
              </a:rPr>
              <a:t>You understand who your participants are and what support they may need to give informed consent</a:t>
            </a:r>
          </a:p>
          <a:p>
            <a:pPr marL="171450" indent="-171450">
              <a:spcAft>
                <a:spcPts val="600"/>
              </a:spcAft>
              <a:buFont typeface="Arial,Sans-Serif"/>
              <a:buChar char="•"/>
            </a:pPr>
            <a:r>
              <a:rPr lang="en-US" sz="1200">
                <a:solidFill>
                  <a:srgbClr val="242424"/>
                </a:solidFill>
                <a:latin typeface="Arial"/>
                <a:cs typeface="Arial"/>
              </a:rPr>
              <a:t>You consider asking participants what format (written, verbal, visual) works best for them</a:t>
            </a:r>
          </a:p>
          <a:p>
            <a:pPr marL="171450" indent="-171450">
              <a:spcAft>
                <a:spcPts val="600"/>
              </a:spcAft>
              <a:buFont typeface="Arial,Sans-Serif"/>
              <a:buChar char="•"/>
            </a:pPr>
            <a:r>
              <a:rPr lang="en-US" sz="1200">
                <a:solidFill>
                  <a:srgbClr val="242424"/>
                </a:solidFill>
                <a:latin typeface="Arial"/>
                <a:cs typeface="Arial"/>
              </a:rPr>
              <a:t>You use existing tools like visual aids or videos to support understanding</a:t>
            </a:r>
          </a:p>
          <a:p>
            <a:pPr marL="171450" indent="-171450">
              <a:spcAft>
                <a:spcPts val="600"/>
              </a:spcAft>
              <a:buFont typeface="Arial,Sans-Serif"/>
              <a:buChar char="•"/>
            </a:pPr>
            <a:r>
              <a:rPr lang="en-US" sz="1200">
                <a:solidFill>
                  <a:srgbClr val="242424"/>
                </a:solidFill>
                <a:latin typeface="Arial"/>
                <a:cs typeface="Arial"/>
              </a:rPr>
              <a:t>You clearly explain the research purpose and value</a:t>
            </a:r>
          </a:p>
          <a:p>
            <a:pPr marL="171450" indent="-171450">
              <a:spcAft>
                <a:spcPts val="600"/>
              </a:spcAft>
              <a:buFont typeface="Arial,Sans-Serif"/>
              <a:buChar char="•"/>
            </a:pPr>
            <a:r>
              <a:rPr lang="en-US" sz="1200">
                <a:solidFill>
                  <a:srgbClr val="242424"/>
                </a:solidFill>
                <a:latin typeface="Arial"/>
                <a:cs typeface="Arial"/>
              </a:rPr>
              <a:t>You share information early so they can review it with someone they trust</a:t>
            </a:r>
          </a:p>
          <a:p>
            <a:pPr marL="171450" indent="-171450">
              <a:spcAft>
                <a:spcPts val="600"/>
              </a:spcAft>
              <a:buFont typeface="Arial,Sans-Serif"/>
              <a:buChar char="•"/>
            </a:pPr>
            <a:r>
              <a:rPr lang="en-US" sz="1200">
                <a:solidFill>
                  <a:srgbClr val="242424"/>
                </a:solidFill>
                <a:latin typeface="Arial"/>
                <a:cs typeface="Arial"/>
              </a:rPr>
              <a:t>You consider if 1:1 sessions are best, or if group settings or support from trusted individuals would help</a:t>
            </a:r>
          </a:p>
          <a:p>
            <a:pPr marL="171450" indent="-171450">
              <a:spcAft>
                <a:spcPts val="600"/>
              </a:spcAft>
              <a:buFont typeface="Arial,Sans-Serif"/>
              <a:buChar char="•"/>
            </a:pPr>
            <a:r>
              <a:rPr lang="en-US" sz="1200">
                <a:solidFill>
                  <a:srgbClr val="242424"/>
                </a:solidFill>
                <a:latin typeface="Arial"/>
                <a:cs typeface="Arial"/>
              </a:rPr>
              <a:t>You allow time and space to avoid pressure during the consent process</a:t>
            </a:r>
          </a:p>
          <a:p>
            <a:pPr marL="173990" indent="-173990">
              <a:spcAft>
                <a:spcPts val="600"/>
              </a:spcAft>
              <a:buFont typeface="Arial"/>
              <a:buChar char="•"/>
            </a:pPr>
            <a:endParaRPr lang="en-US" sz="1200">
              <a:latin typeface="Arial"/>
              <a:cs typeface="Arial"/>
            </a:endParaRPr>
          </a:p>
        </p:txBody>
      </p:sp>
      <p:sp>
        <p:nvSpPr>
          <p:cNvPr id="17" name="During the session">
            <a:extLst>
              <a:ext uri="{FF2B5EF4-FFF2-40B4-BE49-F238E27FC236}">
                <a16:creationId xmlns:a16="http://schemas.microsoft.com/office/drawing/2014/main" id="{F5B77EC1-B52C-1243-80F9-97CB8885FDD2}"/>
              </a:ext>
            </a:extLst>
          </p:cNvPr>
          <p:cNvSpPr/>
          <p:nvPr/>
        </p:nvSpPr>
        <p:spPr>
          <a:xfrm>
            <a:off x="4627226" y="1816442"/>
            <a:ext cx="3336171" cy="29677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000000"/>
                </a:solidFill>
                <a:latin typeface="Arial"/>
                <a:cs typeface="Arial"/>
              </a:rPr>
              <a:t>During the session</a:t>
            </a:r>
            <a:endParaRPr lang="en-US" sz="1400">
              <a:solidFill>
                <a:srgbClr val="000000"/>
              </a:solidFill>
              <a:latin typeface="Arial"/>
              <a:cs typeface="Arial"/>
            </a:endParaRPr>
          </a:p>
        </p:txBody>
      </p:sp>
      <p:sp>
        <p:nvSpPr>
          <p:cNvPr id="19" name="During: bullets">
            <a:extLst>
              <a:ext uri="{FF2B5EF4-FFF2-40B4-BE49-F238E27FC236}">
                <a16:creationId xmlns:a16="http://schemas.microsoft.com/office/drawing/2014/main" id="{F0774637-D58F-89FB-A357-ABA809F3EDEC}"/>
              </a:ext>
            </a:extLst>
          </p:cNvPr>
          <p:cNvSpPr txBox="1"/>
          <p:nvPr/>
        </p:nvSpPr>
        <p:spPr>
          <a:xfrm>
            <a:off x="4628885" y="2148019"/>
            <a:ext cx="3331951" cy="25758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spcAft>
                <a:spcPts val="600"/>
              </a:spcAft>
              <a:buFont typeface="Arial,Sans-Serif"/>
              <a:buChar char="•"/>
            </a:pPr>
            <a:r>
              <a:rPr lang="en-GB" sz="1200">
                <a:solidFill>
                  <a:srgbClr val="242424"/>
                </a:solidFill>
                <a:latin typeface="Arial"/>
                <a:cs typeface="Arial"/>
              </a:rPr>
              <a:t>At the start, you recap expectations, benefits and risks of research and ask for verbal consent</a:t>
            </a:r>
            <a:endParaRPr lang="en-US" sz="1200">
              <a:solidFill>
                <a:srgbClr val="000000"/>
              </a:solidFill>
              <a:latin typeface="Arial"/>
              <a:cs typeface="Arial"/>
            </a:endParaRPr>
          </a:p>
          <a:p>
            <a:pPr marL="171450" indent="-171450">
              <a:spcAft>
                <a:spcPts val="600"/>
              </a:spcAft>
              <a:buFont typeface="Arial"/>
              <a:buChar char="•"/>
            </a:pPr>
            <a:r>
              <a:rPr lang="en-GB" sz="1200">
                <a:latin typeface="Arial"/>
                <a:cs typeface="Arial"/>
              </a:rPr>
              <a:t>You use simple language and avoid jargon</a:t>
            </a:r>
          </a:p>
          <a:p>
            <a:pPr marL="171450" indent="-171450">
              <a:spcAft>
                <a:spcPts val="600"/>
              </a:spcAft>
              <a:buFont typeface="Arial"/>
              <a:buChar char="•"/>
            </a:pPr>
            <a:r>
              <a:rPr lang="en-GB" sz="1200">
                <a:latin typeface="Arial"/>
                <a:cs typeface="Arial"/>
              </a:rPr>
              <a:t>You let participants speak without interruption</a:t>
            </a:r>
          </a:p>
          <a:p>
            <a:pPr marL="171450" indent="-171450">
              <a:spcAft>
                <a:spcPts val="600"/>
              </a:spcAft>
              <a:buFont typeface="Arial"/>
              <a:buChar char="•"/>
            </a:pPr>
            <a:r>
              <a:rPr lang="en-GB" sz="1200">
                <a:latin typeface="Arial"/>
                <a:cs typeface="Arial"/>
              </a:rPr>
              <a:t>You confirm your understanding (play back what was said)</a:t>
            </a:r>
          </a:p>
          <a:p>
            <a:pPr marL="171450" indent="-171450">
              <a:spcAft>
                <a:spcPts val="600"/>
              </a:spcAft>
              <a:buFont typeface="Arial"/>
              <a:buChar char="•"/>
            </a:pPr>
            <a:r>
              <a:rPr lang="en-GB" sz="1200">
                <a:latin typeface="Arial"/>
                <a:cs typeface="Arial"/>
              </a:rPr>
              <a:t>You check in during the session to see whether participants are happy to continue, would like a break or want to stop</a:t>
            </a:r>
            <a:endParaRPr lang="en-GB" sz="1200"/>
          </a:p>
          <a:p>
            <a:pPr marL="171450" indent="-171450">
              <a:spcAft>
                <a:spcPts val="600"/>
              </a:spcAft>
              <a:buFont typeface="Arial,Sans-Serif"/>
              <a:buChar char="•"/>
            </a:pPr>
            <a:r>
              <a:rPr lang="en-GB" sz="1200">
                <a:latin typeface="Arial"/>
                <a:cs typeface="Arial"/>
              </a:rPr>
              <a:t>You remain flexible and adaptable in your approach to meet participants' needs as they arise</a:t>
            </a:r>
          </a:p>
          <a:p>
            <a:pPr marL="171450" indent="-171450">
              <a:spcAft>
                <a:spcPts val="600"/>
              </a:spcAft>
              <a:buFont typeface="Arial"/>
              <a:buChar char="•"/>
            </a:pPr>
            <a:r>
              <a:rPr lang="en-GB" sz="1200">
                <a:latin typeface="Arial"/>
                <a:cs typeface="Arial"/>
              </a:rPr>
              <a:t>You pay attention to participants' body language throughout the session and check in with them if in doubt</a:t>
            </a:r>
            <a:endParaRPr lang="en-US" sz="1200">
              <a:latin typeface="Arial"/>
              <a:cs typeface="Arial"/>
            </a:endParaRPr>
          </a:p>
          <a:p>
            <a:pPr marL="171450" indent="-171450">
              <a:spcAft>
                <a:spcPts val="600"/>
              </a:spcAft>
              <a:buFont typeface="Arial"/>
              <a:buChar char="•"/>
            </a:pPr>
            <a:r>
              <a:rPr lang="en-GB" sz="1200">
                <a:solidFill>
                  <a:srgbClr val="000000"/>
                </a:solidFill>
                <a:latin typeface="Arial"/>
                <a:cs typeface="Arial"/>
              </a:rPr>
              <a:t>If in serious doubt about whether a participant consents, you stop the research</a:t>
            </a:r>
            <a:endParaRPr lang="en-GB" sz="1200">
              <a:solidFill>
                <a:srgbClr val="0B0C0C"/>
              </a:solidFill>
              <a:latin typeface="Arial"/>
              <a:cs typeface="Arial"/>
            </a:endParaRPr>
          </a:p>
          <a:p>
            <a:pPr marL="171450" indent="-171450">
              <a:spcAft>
                <a:spcPts val="600"/>
              </a:spcAft>
              <a:buFont typeface="Arial"/>
              <a:buChar char="•"/>
            </a:pPr>
            <a:endParaRPr lang="en-US" sz="1200">
              <a:latin typeface="Arial"/>
              <a:cs typeface="Arial"/>
            </a:endParaRPr>
          </a:p>
        </p:txBody>
      </p:sp>
      <p:sp>
        <p:nvSpPr>
          <p:cNvPr id="21" name="After the session">
            <a:extLst>
              <a:ext uri="{FF2B5EF4-FFF2-40B4-BE49-F238E27FC236}">
                <a16:creationId xmlns:a16="http://schemas.microsoft.com/office/drawing/2014/main" id="{4D63268A-0C72-C1F2-0B36-C246C012A64C}"/>
              </a:ext>
            </a:extLst>
          </p:cNvPr>
          <p:cNvSpPr/>
          <p:nvPr/>
        </p:nvSpPr>
        <p:spPr>
          <a:xfrm>
            <a:off x="8319995" y="1809929"/>
            <a:ext cx="3336171" cy="296773"/>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rPr>
              <a:t>After the session</a:t>
            </a:r>
            <a:endParaRPr lang="en-US" sz="1400">
              <a:latin typeface="Arial"/>
              <a:cs typeface="Arial"/>
            </a:endParaRPr>
          </a:p>
        </p:txBody>
      </p:sp>
      <p:sp>
        <p:nvSpPr>
          <p:cNvPr id="23" name="After: bullets">
            <a:extLst>
              <a:ext uri="{FF2B5EF4-FFF2-40B4-BE49-F238E27FC236}">
                <a16:creationId xmlns:a16="http://schemas.microsoft.com/office/drawing/2014/main" id="{DC984F4A-E0F2-C128-689F-9B47DAB01236}"/>
              </a:ext>
            </a:extLst>
          </p:cNvPr>
          <p:cNvSpPr txBox="1"/>
          <p:nvPr/>
        </p:nvSpPr>
        <p:spPr>
          <a:xfrm>
            <a:off x="8320783" y="2148019"/>
            <a:ext cx="3335865" cy="19692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spcAft>
                <a:spcPts val="600"/>
              </a:spcAft>
              <a:buFont typeface="Arial"/>
              <a:buChar char="•"/>
            </a:pPr>
            <a:r>
              <a:rPr lang="en-GB" sz="1200">
                <a:solidFill>
                  <a:srgbClr val="000000"/>
                </a:solidFill>
                <a:latin typeface="Arial"/>
                <a:cs typeface="Arial"/>
              </a:rPr>
              <a:t>You clarify what will happen next with the information shared</a:t>
            </a:r>
          </a:p>
          <a:p>
            <a:pPr marL="171450" indent="-171450">
              <a:spcAft>
                <a:spcPts val="600"/>
              </a:spcAft>
              <a:buFont typeface="Arial"/>
              <a:buChar char="•"/>
            </a:pPr>
            <a:r>
              <a:rPr lang="en-GB" sz="1200">
                <a:solidFill>
                  <a:srgbClr val="000000"/>
                </a:solidFill>
                <a:latin typeface="Arial"/>
                <a:cs typeface="Arial"/>
              </a:rPr>
              <a:t>You reiterate their right to withdraw</a:t>
            </a:r>
            <a:endParaRPr lang="en-US" sz="1200">
              <a:solidFill>
                <a:srgbClr val="000000"/>
              </a:solidFill>
              <a:latin typeface="Aptos" panose="020B0004020202020204"/>
              <a:cs typeface="Arial"/>
            </a:endParaRPr>
          </a:p>
          <a:p>
            <a:pPr marL="171450" indent="-171450">
              <a:spcAft>
                <a:spcPts val="600"/>
              </a:spcAft>
              <a:buFont typeface="Arial"/>
              <a:buChar char="•"/>
            </a:pPr>
            <a:r>
              <a:rPr lang="en-GB" sz="1200">
                <a:solidFill>
                  <a:srgbClr val="000000"/>
                </a:solidFill>
                <a:latin typeface="Arial"/>
                <a:cs typeface="Arial"/>
              </a:rPr>
              <a:t>You share contact details so the participant can contact you after the session about the research or to withdraw</a:t>
            </a:r>
            <a:endParaRPr lang="en-GB" sz="1200">
              <a:latin typeface="Arial"/>
              <a:cs typeface="Arial"/>
            </a:endParaRPr>
          </a:p>
          <a:p>
            <a:pPr marL="171450" indent="-171450">
              <a:spcAft>
                <a:spcPts val="600"/>
              </a:spcAft>
              <a:buFont typeface="Arial"/>
              <a:buChar char="•"/>
            </a:pPr>
            <a:r>
              <a:rPr lang="en-GB" sz="1200">
                <a:solidFill>
                  <a:srgbClr val="000000"/>
                </a:solidFill>
                <a:latin typeface="Arial"/>
                <a:cs typeface="Arial"/>
              </a:rPr>
              <a:t>You share a simplified thank you message in the right format (such as verbal or presented through a video) that can be easily understood by participants</a:t>
            </a:r>
          </a:p>
          <a:p>
            <a:pPr marL="171450" indent="-171450">
              <a:spcAft>
                <a:spcPts val="600"/>
              </a:spcAft>
              <a:buFont typeface="Arial"/>
              <a:buChar char="•"/>
            </a:pPr>
            <a:r>
              <a:rPr lang="en-GB" sz="1200">
                <a:solidFill>
                  <a:srgbClr val="000000"/>
                </a:solidFill>
                <a:latin typeface="Arial"/>
                <a:cs typeface="Arial"/>
              </a:rPr>
              <a:t>If sharing research outputs such as identifiable video clips more widely (for example outside of government), you check participants are happy for this to be shared</a:t>
            </a:r>
            <a:endParaRPr lang="en-GB" sz="1200">
              <a:latin typeface="Arial"/>
              <a:cs typeface="Arial"/>
            </a:endParaRPr>
          </a:p>
          <a:p>
            <a:pPr marL="171450" indent="-171450">
              <a:spcAft>
                <a:spcPts val="600"/>
              </a:spcAft>
              <a:buFont typeface="Arial"/>
              <a:buChar char="•"/>
            </a:pPr>
            <a:r>
              <a:rPr lang="en-GB" sz="1200">
                <a:latin typeface="Arial"/>
                <a:cs typeface="Arial"/>
              </a:rPr>
              <a:t>Optionally, you let participants review notes and reports about them for accuracy</a:t>
            </a:r>
          </a:p>
        </p:txBody>
      </p:sp>
      <p:grpSp>
        <p:nvGrpSpPr>
          <p:cNvPr id="6" name="Group 5">
            <a:extLst>
              <a:ext uri="{FF2B5EF4-FFF2-40B4-BE49-F238E27FC236}">
                <a16:creationId xmlns:a16="http://schemas.microsoft.com/office/drawing/2014/main" id="{7E1C6C3F-1811-CD2D-E967-AD27BD30BBA1}"/>
              </a:ext>
              <a:ext uri="{C183D7F6-B498-43B3-948B-1728B52AA6E4}">
                <adec:decorative xmlns:adec="http://schemas.microsoft.com/office/drawing/2017/decorative" val="1"/>
              </a:ext>
            </a:extLst>
          </p:cNvPr>
          <p:cNvGrpSpPr/>
          <p:nvPr/>
        </p:nvGrpSpPr>
        <p:grpSpPr>
          <a:xfrm>
            <a:off x="-2647" y="-1323"/>
            <a:ext cx="517748" cy="6856793"/>
            <a:chOff x="-2647" y="-1323"/>
            <a:chExt cx="517748" cy="6856793"/>
          </a:xfrm>
        </p:grpSpPr>
        <p:sp>
          <p:nvSpPr>
            <p:cNvPr id="4" name="Rectangle 3">
              <a:extLst>
                <a:ext uri="{FF2B5EF4-FFF2-40B4-BE49-F238E27FC236}">
                  <a16:creationId xmlns:a16="http://schemas.microsoft.com/office/drawing/2014/main" id="{399C23CF-D880-3591-F519-228995EEAC4F}"/>
                </a:ext>
                <a:ext uri="{C183D7F6-B498-43B3-948B-1728B52AA6E4}">
                  <adec:decorative xmlns:adec="http://schemas.microsoft.com/office/drawing/2017/decorative" val="1"/>
                </a:ext>
              </a:extLst>
            </p:cNvPr>
            <p:cNvSpPr/>
            <p:nvPr/>
          </p:nvSpPr>
          <p:spPr>
            <a:xfrm>
              <a:off x="-2647" y="-1323"/>
              <a:ext cx="176372" cy="68567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FCB071F-E730-DFB1-61B8-22029FDFA442}"/>
                </a:ext>
                <a:ext uri="{C183D7F6-B498-43B3-948B-1728B52AA6E4}">
                  <adec:decorative xmlns:adec="http://schemas.microsoft.com/office/drawing/2017/decorative" val="1"/>
                </a:ext>
              </a:extLst>
            </p:cNvPr>
            <p:cNvSpPr/>
            <p:nvPr/>
          </p:nvSpPr>
          <p:spPr>
            <a:xfrm>
              <a:off x="168041" y="-1323"/>
              <a:ext cx="176372" cy="68567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F985080-A28B-E25B-7AFD-63A93F66EB34}"/>
                </a:ext>
                <a:ext uri="{C183D7F6-B498-43B3-948B-1728B52AA6E4}">
                  <adec:decorative xmlns:adec="http://schemas.microsoft.com/office/drawing/2017/decorative" val="1"/>
                </a:ext>
              </a:extLst>
            </p:cNvPr>
            <p:cNvSpPr/>
            <p:nvPr/>
          </p:nvSpPr>
          <p:spPr>
            <a:xfrm>
              <a:off x="338729" y="-1323"/>
              <a:ext cx="176372" cy="685679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85873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
          <a:extLst>
            <a:ext uri="{FF2B5EF4-FFF2-40B4-BE49-F238E27FC236}">
              <a16:creationId xmlns:a16="http://schemas.microsoft.com/office/drawing/2014/main" id="{CA4388AB-B437-FF25-8BE5-6444D3828D20}"/>
            </a:ext>
          </a:extLst>
        </p:cNvPr>
        <p:cNvGrpSpPr/>
        <p:nvPr/>
      </p:nvGrpSpPr>
      <p:grpSpPr>
        <a:xfrm>
          <a:off x="0" y="0"/>
          <a:ext cx="0" cy="0"/>
          <a:chOff x="0" y="0"/>
          <a:chExt cx="0" cy="0"/>
        </a:xfrm>
      </p:grpSpPr>
      <p:sp>
        <p:nvSpPr>
          <p:cNvPr id="10" name="In summary">
            <a:extLst>
              <a:ext uri="{FF2B5EF4-FFF2-40B4-BE49-F238E27FC236}">
                <a16:creationId xmlns:a16="http://schemas.microsoft.com/office/drawing/2014/main" id="{7B02521B-ADC3-2DEE-7BE6-728589F2144D}"/>
              </a:ext>
              <a:ext uri="{C183D7F6-B498-43B3-948B-1728B52AA6E4}">
                <adec:decorative xmlns:adec="http://schemas.microsoft.com/office/drawing/2017/decorative" val="1"/>
              </a:ext>
            </a:extLst>
          </p:cNvPr>
          <p:cNvSpPr txBox="1">
            <a:spLocks noGrp="1"/>
          </p:cNvSpPr>
          <p:nvPr>
            <p:ph type="title" idx="4294967295"/>
          </p:nvPr>
        </p:nvSpPr>
        <p:spPr>
          <a:xfrm>
            <a:off x="492201" y="321555"/>
            <a:ext cx="427939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solidFill>
                  <a:schemeClr val="bg1"/>
                </a:solidFill>
                <a:latin typeface="Arial"/>
                <a:ea typeface="+mn-ea"/>
                <a:cs typeface="Arial"/>
              </a:rPr>
              <a:t>Contact us</a:t>
            </a:r>
            <a:endParaRPr lang="en-US" sz="3200" b="1">
              <a:solidFill>
                <a:schemeClr val="bg1"/>
              </a:solidFill>
              <a:latin typeface="Arial"/>
              <a:ea typeface="+mn-ea"/>
              <a:cs typeface="Arial"/>
            </a:endParaRPr>
          </a:p>
        </p:txBody>
      </p:sp>
      <p:pic>
        <p:nvPicPr>
          <p:cNvPr id="12" name="Picture 11" descr="A blue and black sign indicating Beta phase&#10;">
            <a:extLst>
              <a:ext uri="{FF2B5EF4-FFF2-40B4-BE49-F238E27FC236}">
                <a16:creationId xmlns:a16="http://schemas.microsoft.com/office/drawing/2014/main" id="{DE80D21E-582F-7CC3-918C-9BAD50362EDF}"/>
              </a:ext>
            </a:extLst>
          </p:cNvPr>
          <p:cNvPicPr>
            <a:picLocks noChangeAspect="1"/>
          </p:cNvPicPr>
          <p:nvPr/>
        </p:nvPicPr>
        <p:blipFill>
          <a:blip r:embed="rId3"/>
          <a:stretch>
            <a:fillRect/>
          </a:stretch>
        </p:blipFill>
        <p:spPr>
          <a:xfrm>
            <a:off x="489279" y="3168231"/>
            <a:ext cx="962386" cy="521540"/>
          </a:xfrm>
          <a:prstGeom prst="rect">
            <a:avLst/>
          </a:prstGeom>
        </p:spPr>
      </p:pic>
      <p:sp>
        <p:nvSpPr>
          <p:cNvPr id="6" name="Rectangle 5">
            <a:extLst>
              <a:ext uri="{FF2B5EF4-FFF2-40B4-BE49-F238E27FC236}">
                <a16:creationId xmlns:a16="http://schemas.microsoft.com/office/drawing/2014/main" id="{98B4E6B8-8118-7092-5038-D4BC92DFEE11}"/>
              </a:ext>
            </a:extLst>
          </p:cNvPr>
          <p:cNvSpPr/>
          <p:nvPr/>
        </p:nvSpPr>
        <p:spPr>
          <a:xfrm>
            <a:off x="722123" y="3138988"/>
            <a:ext cx="10747754" cy="10695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855345" indent="-855345"/>
            <a:r>
              <a:rPr lang="en-US">
                <a:solidFill>
                  <a:schemeClr val="tx1"/>
                </a:solidFill>
                <a:latin typeface="Arial"/>
                <a:cs typeface="Arial"/>
              </a:rPr>
              <a:t>             </a:t>
            </a:r>
            <a:r>
              <a:rPr lang="en-US">
                <a:solidFill>
                  <a:schemeClr val="bg1"/>
                </a:solidFill>
                <a:latin typeface="Arial"/>
                <a:cs typeface="Arial"/>
              </a:rPr>
              <a:t>These principles are new. Help us improve them. Give your feedback or contact us slide deck:</a:t>
            </a:r>
            <a:br>
              <a:rPr lang="en-US">
                <a:latin typeface="Arial" panose="020B0604020202020204" pitchFamily="34" charset="0"/>
                <a:cs typeface="Arial" panose="020B0604020202020204" pitchFamily="34" charset="0"/>
              </a:rPr>
            </a:br>
            <a:r>
              <a:rPr lang="en-US" b="1">
                <a:solidFill>
                  <a:schemeClr val="bg1"/>
                </a:solidFill>
                <a:latin typeface="Arial"/>
                <a:cs typeface="Arial"/>
              </a:rPr>
              <a:t>Informed.CONSENT@education.gov.uk</a:t>
            </a:r>
          </a:p>
        </p:txBody>
      </p:sp>
    </p:spTree>
    <p:extLst>
      <p:ext uri="{BB962C8B-B14F-4D97-AF65-F5344CB8AC3E}">
        <p14:creationId xmlns:p14="http://schemas.microsoft.com/office/powerpoint/2010/main" val="79898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8719-19C7-8168-D4D8-5F7479B8865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06F2A42-CB90-2345-E1E9-A693B11BF51D}"/>
              </a:ext>
              <a:ext uri="{C183D7F6-B498-43B3-948B-1728B52AA6E4}">
                <adec:decorative xmlns:adec="http://schemas.microsoft.com/office/drawing/2017/decorative" val="1"/>
              </a:ext>
            </a:extLst>
          </p:cNvPr>
          <p:cNvSpPr txBox="1"/>
          <p:nvPr/>
        </p:nvSpPr>
        <p:spPr>
          <a:xfrm>
            <a:off x="837257" y="177782"/>
            <a:ext cx="42793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Introduction and background</a:t>
            </a:r>
            <a:r>
              <a:rPr lang="en-US">
                <a:latin typeface="Aptos"/>
                <a:cs typeface="Arial"/>
              </a:rPr>
              <a:t> </a:t>
            </a:r>
            <a:endParaRPr lang="en-US"/>
          </a:p>
        </p:txBody>
      </p:sp>
      <p:sp>
        <p:nvSpPr>
          <p:cNvPr id="8" name="Rectangle 7">
            <a:extLst>
              <a:ext uri="{FF2B5EF4-FFF2-40B4-BE49-F238E27FC236}">
                <a16:creationId xmlns:a16="http://schemas.microsoft.com/office/drawing/2014/main" id="{FEE13F7E-5DCF-B320-5EFD-8869FF73CBA5}"/>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146916DD-6614-D849-2774-61758D1A5C83}"/>
              </a:ext>
            </a:extLst>
          </p:cNvPr>
          <p:cNvSpPr>
            <a:spLocks noGrp="1"/>
          </p:cNvSpPr>
          <p:nvPr>
            <p:ph type="title"/>
          </p:nvPr>
        </p:nvSpPr>
        <p:spPr>
          <a:xfrm>
            <a:off x="837257" y="172846"/>
            <a:ext cx="10515600" cy="1325563"/>
          </a:xfrm>
        </p:spPr>
        <p:txBody>
          <a:bodyPr>
            <a:normAutofit/>
          </a:bodyPr>
          <a:lstStyle/>
          <a:p>
            <a:r>
              <a:rPr lang="en-GB" sz="3200" b="1">
                <a:latin typeface="Arial"/>
                <a:cs typeface="Arial"/>
              </a:rPr>
              <a:t>How to use the pack</a:t>
            </a:r>
            <a:endParaRPr lang="en-US"/>
          </a:p>
        </p:txBody>
      </p:sp>
      <p:sp>
        <p:nvSpPr>
          <p:cNvPr id="3" name="Content Placeholder 2">
            <a:extLst>
              <a:ext uri="{FF2B5EF4-FFF2-40B4-BE49-F238E27FC236}">
                <a16:creationId xmlns:a16="http://schemas.microsoft.com/office/drawing/2014/main" id="{5A5E85BC-EABF-4C97-DAC8-471B4146F566}"/>
              </a:ext>
            </a:extLst>
          </p:cNvPr>
          <p:cNvSpPr>
            <a:spLocks noGrp="1"/>
          </p:cNvSpPr>
          <p:nvPr>
            <p:ph idx="1"/>
          </p:nvPr>
        </p:nvSpPr>
        <p:spPr>
          <a:xfrm>
            <a:off x="837257" y="1187937"/>
            <a:ext cx="11011131" cy="3827082"/>
          </a:xfrm>
        </p:spPr>
        <p:txBody>
          <a:bodyPr vert="horz" lIns="91440" tIns="45720" rIns="91440" bIns="45720" rtlCol="0" anchor="t">
            <a:noAutofit/>
          </a:bodyPr>
          <a:lstStyle/>
          <a:p>
            <a:pPr marL="227965" indent="0">
              <a:spcBef>
                <a:spcPts val="0"/>
              </a:spcBef>
              <a:buNone/>
            </a:pPr>
            <a:endParaRPr lang="en-GB" sz="2000" b="1">
              <a:solidFill>
                <a:srgbClr val="333333"/>
              </a:solidFill>
              <a:latin typeface="Arial"/>
              <a:cs typeface="Arial"/>
            </a:endParaRPr>
          </a:p>
          <a:p>
            <a:pPr marL="0" indent="0">
              <a:lnSpc>
                <a:spcPct val="100000"/>
              </a:lnSpc>
              <a:spcBef>
                <a:spcPts val="0"/>
              </a:spcBef>
              <a:spcAft>
                <a:spcPts val="400"/>
              </a:spcAft>
              <a:buNone/>
            </a:pPr>
            <a:r>
              <a:rPr lang="en-GB" sz="2000" b="1">
                <a:latin typeface="Arial"/>
                <a:cs typeface="Arial"/>
              </a:rPr>
              <a:t>This pack includes:</a:t>
            </a:r>
            <a:endParaRPr lang="en-GB"/>
          </a:p>
          <a:p>
            <a:pPr marL="513715" indent="-285750">
              <a:spcBef>
                <a:spcPts val="0"/>
              </a:spcBef>
            </a:pPr>
            <a:r>
              <a:rPr lang="en-GB" sz="2000">
                <a:solidFill>
                  <a:srgbClr val="333333"/>
                </a:solidFill>
                <a:latin typeface="Arial"/>
                <a:cs typeface="Arial"/>
              </a:rPr>
              <a:t>The 3 principles and their importance</a:t>
            </a:r>
            <a:endParaRPr lang="en-US" sz="2000">
              <a:latin typeface="Arial"/>
              <a:cs typeface="Arial"/>
            </a:endParaRPr>
          </a:p>
          <a:p>
            <a:pPr marL="513715" indent="-285750">
              <a:spcBef>
                <a:spcPts val="0"/>
              </a:spcBef>
            </a:pPr>
            <a:r>
              <a:rPr lang="en-GB" sz="2000">
                <a:solidFill>
                  <a:srgbClr val="333333"/>
                </a:solidFill>
                <a:latin typeface="Arial"/>
                <a:cs typeface="Arial"/>
              </a:rPr>
              <a:t>How to apply them before, during, and after research</a:t>
            </a:r>
            <a:endParaRPr lang="en-US" sz="2000">
              <a:latin typeface="Arial"/>
              <a:cs typeface="Arial"/>
            </a:endParaRPr>
          </a:p>
          <a:p>
            <a:pPr marL="513715" indent="-285750">
              <a:spcBef>
                <a:spcPts val="0"/>
              </a:spcBef>
            </a:pPr>
            <a:r>
              <a:rPr lang="en-GB" sz="2000">
                <a:solidFill>
                  <a:srgbClr val="333333"/>
                </a:solidFill>
                <a:latin typeface="Arial"/>
                <a:cs typeface="Arial"/>
              </a:rPr>
              <a:t>Real case studies demonstrating their use</a:t>
            </a:r>
            <a:endParaRPr lang="en-GB" sz="2000">
              <a:solidFill>
                <a:srgbClr val="000000"/>
              </a:solidFill>
              <a:latin typeface="Arial"/>
              <a:cs typeface="Arial"/>
            </a:endParaRPr>
          </a:p>
          <a:p>
            <a:pPr marL="227965" indent="0">
              <a:spcBef>
                <a:spcPts val="0"/>
              </a:spcBef>
              <a:buNone/>
            </a:pPr>
            <a:endParaRPr lang="en-GB" sz="2000" b="1">
              <a:solidFill>
                <a:srgbClr val="000000"/>
              </a:solidFill>
              <a:latin typeface="Arial"/>
              <a:cs typeface="Arial"/>
            </a:endParaRPr>
          </a:p>
          <a:p>
            <a:pPr marL="0" indent="0">
              <a:spcBef>
                <a:spcPts val="0"/>
              </a:spcBef>
              <a:buNone/>
            </a:pPr>
            <a:r>
              <a:rPr lang="en-GB" sz="2000" b="1">
                <a:solidFill>
                  <a:srgbClr val="000000"/>
                </a:solidFill>
                <a:latin typeface="Arial"/>
                <a:cs typeface="Arial"/>
              </a:rPr>
              <a:t>How</a:t>
            </a:r>
            <a:r>
              <a:rPr lang="en-GB" sz="2000" b="1">
                <a:latin typeface="Arial"/>
                <a:cs typeface="Arial"/>
              </a:rPr>
              <a:t> to use it</a:t>
            </a:r>
            <a:endParaRPr lang="en-GB" sz="2000">
              <a:latin typeface="Arial"/>
              <a:cs typeface="Arial"/>
            </a:endParaRPr>
          </a:p>
          <a:p>
            <a:pPr marL="0" indent="0">
              <a:lnSpc>
                <a:spcPct val="100000"/>
              </a:lnSpc>
              <a:spcBef>
                <a:spcPts val="0"/>
              </a:spcBef>
              <a:spcAft>
                <a:spcPts val="1000"/>
              </a:spcAft>
              <a:buNone/>
            </a:pPr>
            <a:r>
              <a:rPr lang="en-GB" sz="2000">
                <a:solidFill>
                  <a:srgbClr val="333333"/>
                </a:solidFill>
                <a:latin typeface="Arial"/>
                <a:cs typeface="Arial"/>
              </a:rPr>
              <a:t>Use this pack when planning how to gather informed consent as part of your research. You can also use it to develop or review your knowledge of informed consent. </a:t>
            </a:r>
            <a:endParaRPr lang="en-GB" sz="2000">
              <a:latin typeface="Arial"/>
              <a:cs typeface="Arial"/>
            </a:endParaRPr>
          </a:p>
          <a:p>
            <a:pPr marL="0" indent="0">
              <a:lnSpc>
                <a:spcPct val="100000"/>
              </a:lnSpc>
              <a:spcBef>
                <a:spcPts val="0"/>
              </a:spcBef>
              <a:spcAft>
                <a:spcPts val="1000"/>
              </a:spcAft>
              <a:buNone/>
            </a:pPr>
            <a:r>
              <a:rPr lang="en-GB" sz="2000">
                <a:solidFill>
                  <a:srgbClr val="333333"/>
                </a:solidFill>
                <a:latin typeface="Arial"/>
                <a:cs typeface="Arial"/>
              </a:rPr>
              <a:t>The last slide: </a:t>
            </a:r>
            <a:r>
              <a:rPr lang="en-GB" sz="2000">
                <a:latin typeface="Arial"/>
                <a:cs typeface="Arial"/>
                <a:hlinkClick r:id="" action="ppaction://hlinkshowjump?jump=lastslide"/>
              </a:rPr>
              <a:t>before, during and </a:t>
            </a:r>
            <a:r>
              <a:rPr lang="en-GB" sz="2000">
                <a:latin typeface="Arial"/>
                <a:cs typeface="Arial"/>
                <a:hlinkClick r:id="rId2"/>
              </a:rPr>
              <a:t>after research summary slide</a:t>
            </a:r>
            <a:r>
              <a:rPr lang="en-GB" sz="2000">
                <a:solidFill>
                  <a:srgbClr val="333333"/>
                </a:solidFill>
                <a:latin typeface="Arial"/>
                <a:cs typeface="Arial"/>
              </a:rPr>
              <a:t> provides an overview to help you think about informed consent throughout your research. </a:t>
            </a:r>
          </a:p>
          <a:p>
            <a:pPr marL="0" indent="0">
              <a:lnSpc>
                <a:spcPct val="100000"/>
              </a:lnSpc>
              <a:spcBef>
                <a:spcPts val="0"/>
              </a:spcBef>
              <a:spcAft>
                <a:spcPts val="1000"/>
              </a:spcAft>
              <a:buNone/>
            </a:pPr>
            <a:r>
              <a:rPr lang="en-GB" sz="2000" b="1">
                <a:latin typeface="Arial"/>
                <a:cs typeface="Arial"/>
              </a:rPr>
              <a:t>Get in touch</a:t>
            </a:r>
            <a:br>
              <a:rPr lang="en-GB" sz="2000" b="1">
                <a:latin typeface="Arial"/>
                <a:cs typeface="Arial"/>
              </a:rPr>
            </a:br>
            <a:r>
              <a:rPr lang="en-GB" sz="2000">
                <a:latin typeface="Arial"/>
                <a:cs typeface="Arial"/>
                <a:hlinkClick r:id="rId3">
                  <a:extLst>
                    <a:ext uri="{A12FA001-AC4F-418D-AE19-62706E023703}">
                      <ahyp:hlinkClr xmlns:ahyp="http://schemas.microsoft.com/office/drawing/2018/hyperlinkcolor" val="tx"/>
                    </a:ext>
                  </a:extLst>
                </a:hlinkClick>
              </a:rPr>
              <a:t>Informed.CONSENT@education.gov.uk</a:t>
            </a:r>
            <a:r>
              <a:rPr lang="en-GB" sz="2000">
                <a:latin typeface="Arial"/>
                <a:cs typeface="Arial"/>
              </a:rPr>
              <a:t> </a:t>
            </a:r>
          </a:p>
        </p:txBody>
      </p:sp>
      <p:grpSp>
        <p:nvGrpSpPr>
          <p:cNvPr id="6" name="Group 5">
            <a:extLst>
              <a:ext uri="{FF2B5EF4-FFF2-40B4-BE49-F238E27FC236}">
                <a16:creationId xmlns:a16="http://schemas.microsoft.com/office/drawing/2014/main" id="{745D44E6-C5A8-E374-596A-00D31831CDC4}"/>
              </a:ext>
              <a:ext uri="{C183D7F6-B498-43B3-948B-1728B52AA6E4}">
                <adec:decorative xmlns:adec="http://schemas.microsoft.com/office/drawing/2017/decorative" val="1"/>
              </a:ext>
            </a:extLst>
          </p:cNvPr>
          <p:cNvGrpSpPr/>
          <p:nvPr/>
        </p:nvGrpSpPr>
        <p:grpSpPr>
          <a:xfrm>
            <a:off x="-2647" y="-1323"/>
            <a:ext cx="517748" cy="6856793"/>
            <a:chOff x="-2647" y="-1323"/>
            <a:chExt cx="517748" cy="6856793"/>
          </a:xfrm>
        </p:grpSpPr>
        <p:sp>
          <p:nvSpPr>
            <p:cNvPr id="4" name="Rectangle 3">
              <a:extLst>
                <a:ext uri="{FF2B5EF4-FFF2-40B4-BE49-F238E27FC236}">
                  <a16:creationId xmlns:a16="http://schemas.microsoft.com/office/drawing/2014/main" id="{81D9E411-5F81-00F7-DB9F-E8D2AF764E01}"/>
                </a:ext>
                <a:ext uri="{C183D7F6-B498-43B3-948B-1728B52AA6E4}">
                  <adec:decorative xmlns:adec="http://schemas.microsoft.com/office/drawing/2017/decorative" val="0"/>
                </a:ext>
              </a:extLst>
            </p:cNvPr>
            <p:cNvSpPr/>
            <p:nvPr/>
          </p:nvSpPr>
          <p:spPr>
            <a:xfrm>
              <a:off x="-2647" y="-1323"/>
              <a:ext cx="176372" cy="68567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20C3892-9192-57A2-75B3-F03EBF18ED06}"/>
                </a:ext>
                <a:ext uri="{C183D7F6-B498-43B3-948B-1728B52AA6E4}">
                  <adec:decorative xmlns:adec="http://schemas.microsoft.com/office/drawing/2017/decorative" val="0"/>
                </a:ext>
              </a:extLst>
            </p:cNvPr>
            <p:cNvSpPr/>
            <p:nvPr/>
          </p:nvSpPr>
          <p:spPr>
            <a:xfrm>
              <a:off x="168041" y="-1323"/>
              <a:ext cx="176372" cy="68567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B8B3F86-3170-EAF0-5566-EC4F16652F6E}"/>
                </a:ext>
                <a:ext uri="{C183D7F6-B498-43B3-948B-1728B52AA6E4}">
                  <adec:decorative xmlns:adec="http://schemas.microsoft.com/office/drawing/2017/decorative" val="0"/>
                </a:ext>
              </a:extLst>
            </p:cNvPr>
            <p:cNvSpPr/>
            <p:nvPr/>
          </p:nvSpPr>
          <p:spPr>
            <a:xfrm>
              <a:off x="338729" y="-1323"/>
              <a:ext cx="176372" cy="685679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2421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F7101-F42B-0154-7A1A-8A30F622805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052046F-15F7-0B88-FD0B-F916934C0725}"/>
              </a:ext>
              <a:ext uri="{C183D7F6-B498-43B3-948B-1728B52AA6E4}">
                <adec:decorative xmlns:adec="http://schemas.microsoft.com/office/drawing/2017/decorative" val="1"/>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Introduction and background</a:t>
            </a:r>
            <a:endParaRPr lang="en-US"/>
          </a:p>
        </p:txBody>
      </p:sp>
      <p:sp>
        <p:nvSpPr>
          <p:cNvPr id="25" name="Rectangle 24">
            <a:extLst>
              <a:ext uri="{FF2B5EF4-FFF2-40B4-BE49-F238E27FC236}">
                <a16:creationId xmlns:a16="http://schemas.microsoft.com/office/drawing/2014/main" id="{C4757D76-2B38-148A-081D-CC721ECDB7BA}"/>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6C7DE23F-8599-8C30-353A-7E0159001191}"/>
              </a:ext>
            </a:extLst>
          </p:cNvPr>
          <p:cNvSpPr>
            <a:spLocks noGrp="1"/>
          </p:cNvSpPr>
          <p:nvPr>
            <p:ph type="title"/>
          </p:nvPr>
        </p:nvSpPr>
        <p:spPr>
          <a:xfrm>
            <a:off x="838202" y="466577"/>
            <a:ext cx="10515600" cy="661099"/>
          </a:xfrm>
        </p:spPr>
        <p:txBody>
          <a:bodyPr>
            <a:normAutofit/>
          </a:bodyPr>
          <a:lstStyle/>
          <a:p>
            <a:r>
              <a:rPr lang="en-GB" sz="3200" b="1">
                <a:latin typeface="Arial"/>
                <a:cs typeface="Arial"/>
              </a:rPr>
              <a:t>Our 3 principles</a:t>
            </a:r>
          </a:p>
        </p:txBody>
      </p:sp>
      <p:sp>
        <p:nvSpPr>
          <p:cNvPr id="3" name="Content Placeholder 2">
            <a:extLst>
              <a:ext uri="{FF2B5EF4-FFF2-40B4-BE49-F238E27FC236}">
                <a16:creationId xmlns:a16="http://schemas.microsoft.com/office/drawing/2014/main" id="{E9603C5F-0E4F-C58F-1C55-FB391B680F10}"/>
              </a:ext>
            </a:extLst>
          </p:cNvPr>
          <p:cNvSpPr>
            <a:spLocks noGrp="1"/>
          </p:cNvSpPr>
          <p:nvPr>
            <p:ph idx="1"/>
          </p:nvPr>
        </p:nvSpPr>
        <p:spPr>
          <a:xfrm>
            <a:off x="838202" y="1405178"/>
            <a:ext cx="7717526" cy="4351338"/>
          </a:xfrm>
        </p:spPr>
        <p:txBody>
          <a:bodyPr vert="horz" lIns="91440" tIns="45720" rIns="91440" bIns="45720" rtlCol="0" anchor="t">
            <a:noAutofit/>
          </a:bodyPr>
          <a:lstStyle/>
          <a:p>
            <a:pPr marL="457200" indent="-457200">
              <a:lnSpc>
                <a:spcPct val="100000"/>
              </a:lnSpc>
              <a:spcBef>
                <a:spcPts val="0"/>
              </a:spcBef>
              <a:spcAft>
                <a:spcPts val="2400"/>
              </a:spcAft>
              <a:buAutoNum type="arabicPeriod"/>
            </a:pPr>
            <a:r>
              <a:rPr lang="en-GB" sz="2000">
                <a:latin typeface="Arial"/>
                <a:ea typeface="+mn-lt"/>
                <a:cs typeface="+mn-lt"/>
              </a:rPr>
              <a:t>We want research to be fair for everyone. We are aware of power imbalances and try to reduce them in our research</a:t>
            </a:r>
            <a:endParaRPr lang="en-GB" sz="2000">
              <a:latin typeface="Arial"/>
              <a:ea typeface="+mn-lt"/>
              <a:cs typeface="Arial"/>
            </a:endParaRPr>
          </a:p>
          <a:p>
            <a:pPr marL="457200" indent="-457200">
              <a:lnSpc>
                <a:spcPct val="100000"/>
              </a:lnSpc>
              <a:spcBef>
                <a:spcPts val="0"/>
              </a:spcBef>
              <a:spcAft>
                <a:spcPts val="2400"/>
              </a:spcAft>
              <a:buAutoNum type="arabicPeriod"/>
            </a:pPr>
            <a:r>
              <a:rPr lang="en-GB" sz="2000">
                <a:latin typeface="Arial"/>
                <a:ea typeface="+mn-lt"/>
                <a:cs typeface="Arial"/>
              </a:rPr>
              <a:t>We make sure people can give informed consent in </a:t>
            </a:r>
            <a:r>
              <a:rPr lang="en-GB" sz="2000">
                <a:latin typeface="Arial"/>
                <a:ea typeface="+mn-lt"/>
                <a:cs typeface="+mn-lt"/>
              </a:rPr>
              <a:t>ways that work for them</a:t>
            </a:r>
            <a:endParaRPr lang="en-GB" sz="2000">
              <a:latin typeface="Arial"/>
              <a:cs typeface="Arial"/>
            </a:endParaRPr>
          </a:p>
          <a:p>
            <a:pPr marL="457200" indent="-457200">
              <a:lnSpc>
                <a:spcPct val="100000"/>
              </a:lnSpc>
              <a:spcBef>
                <a:spcPts val="0"/>
              </a:spcBef>
              <a:spcAft>
                <a:spcPts val="2400"/>
              </a:spcAft>
              <a:buAutoNum type="arabicPeriod"/>
            </a:pPr>
            <a:r>
              <a:rPr lang="en-GB" sz="2000">
                <a:latin typeface="Arial"/>
                <a:ea typeface="+mn-lt"/>
                <a:cs typeface="+mn-lt"/>
              </a:rPr>
              <a:t>We check that people understand what they are consenting to and are happy to take part </a:t>
            </a:r>
            <a:endParaRPr lang="en-GB"/>
          </a:p>
        </p:txBody>
      </p:sp>
      <p:grpSp>
        <p:nvGrpSpPr>
          <p:cNvPr id="6" name="Group 5">
            <a:extLst>
              <a:ext uri="{FF2B5EF4-FFF2-40B4-BE49-F238E27FC236}">
                <a16:creationId xmlns:a16="http://schemas.microsoft.com/office/drawing/2014/main" id="{E644F549-463C-D4E6-36B5-70F901FAE50E}"/>
              </a:ext>
              <a:ext uri="{C183D7F6-B498-43B3-948B-1728B52AA6E4}">
                <adec:decorative xmlns:adec="http://schemas.microsoft.com/office/drawing/2017/decorative" val="1"/>
              </a:ext>
            </a:extLst>
          </p:cNvPr>
          <p:cNvGrpSpPr/>
          <p:nvPr/>
        </p:nvGrpSpPr>
        <p:grpSpPr>
          <a:xfrm>
            <a:off x="-2647" y="-1323"/>
            <a:ext cx="517748" cy="6856793"/>
            <a:chOff x="-2647" y="-1323"/>
            <a:chExt cx="517748" cy="6856793"/>
          </a:xfrm>
        </p:grpSpPr>
        <p:sp>
          <p:nvSpPr>
            <p:cNvPr id="4" name="Rectangle 3">
              <a:extLst>
                <a:ext uri="{FF2B5EF4-FFF2-40B4-BE49-F238E27FC236}">
                  <a16:creationId xmlns:a16="http://schemas.microsoft.com/office/drawing/2014/main" id="{C225AFFF-53CF-E60E-F990-EBFCBD6CAC77}"/>
                </a:ext>
                <a:ext uri="{C183D7F6-B498-43B3-948B-1728B52AA6E4}">
                  <adec:decorative xmlns:adec="http://schemas.microsoft.com/office/drawing/2017/decorative" val="1"/>
                </a:ext>
              </a:extLst>
            </p:cNvPr>
            <p:cNvSpPr/>
            <p:nvPr/>
          </p:nvSpPr>
          <p:spPr>
            <a:xfrm>
              <a:off x="-2647" y="-1323"/>
              <a:ext cx="176372" cy="68567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9" name="Rectangle 8">
              <a:extLst>
                <a:ext uri="{FF2B5EF4-FFF2-40B4-BE49-F238E27FC236}">
                  <a16:creationId xmlns:a16="http://schemas.microsoft.com/office/drawing/2014/main" id="{E216CE5C-6CBE-3F0D-9AC7-4C8CF4B18D6A}"/>
                </a:ext>
                <a:ext uri="{C183D7F6-B498-43B3-948B-1728B52AA6E4}">
                  <adec:decorative xmlns:adec="http://schemas.microsoft.com/office/drawing/2017/decorative" val="1"/>
                </a:ext>
              </a:extLst>
            </p:cNvPr>
            <p:cNvSpPr/>
            <p:nvPr/>
          </p:nvSpPr>
          <p:spPr>
            <a:xfrm>
              <a:off x="168041" y="-1323"/>
              <a:ext cx="176372" cy="68567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79CFC4C-5297-FC7A-6BB0-16D650550F57}"/>
                </a:ext>
                <a:ext uri="{C183D7F6-B498-43B3-948B-1728B52AA6E4}">
                  <adec:decorative xmlns:adec="http://schemas.microsoft.com/office/drawing/2017/decorative" val="1"/>
                </a:ext>
              </a:extLst>
            </p:cNvPr>
            <p:cNvSpPr/>
            <p:nvPr/>
          </p:nvSpPr>
          <p:spPr>
            <a:xfrm>
              <a:off x="338729" y="-1323"/>
              <a:ext cx="176372" cy="685679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F4B08348-ED42-3B00-F86B-81E99C5EF2A7}"/>
              </a:ext>
              <a:ext uri="{C183D7F6-B498-43B3-948B-1728B52AA6E4}">
                <adec:decorative xmlns:adec="http://schemas.microsoft.com/office/drawing/2017/decorative" val="1"/>
              </a:ext>
            </a:extLst>
          </p:cNvPr>
          <p:cNvGrpSpPr/>
          <p:nvPr/>
        </p:nvGrpSpPr>
        <p:grpSpPr>
          <a:xfrm>
            <a:off x="8560518" y="181070"/>
            <a:ext cx="2924753" cy="1809872"/>
            <a:chOff x="7932963" y="2190109"/>
            <a:chExt cx="4361089" cy="2699995"/>
          </a:xfrm>
        </p:grpSpPr>
        <p:sp>
          <p:nvSpPr>
            <p:cNvPr id="7" name="Oval 6">
              <a:extLst>
                <a:ext uri="{FF2B5EF4-FFF2-40B4-BE49-F238E27FC236}">
                  <a16:creationId xmlns:a16="http://schemas.microsoft.com/office/drawing/2014/main" id="{057B45AA-F4BD-60AD-05DE-F4863C5ED9E6}"/>
                </a:ext>
              </a:extLst>
            </p:cNvPr>
            <p:cNvSpPr/>
            <p:nvPr/>
          </p:nvSpPr>
          <p:spPr>
            <a:xfrm>
              <a:off x="9026279" y="2449142"/>
              <a:ext cx="2537500" cy="244096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7301DF3D-641B-1903-FCC9-3E0AD2F63C5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32963" y="2190109"/>
              <a:ext cx="4361089" cy="2435678"/>
            </a:xfrm>
            <a:prstGeom prst="rect">
              <a:avLst/>
            </a:prstGeom>
          </p:spPr>
        </p:pic>
        <p:pic>
          <p:nvPicPr>
            <p:cNvPr id="11" name="Graphic 10">
              <a:extLst>
                <a:ext uri="{FF2B5EF4-FFF2-40B4-BE49-F238E27FC236}">
                  <a16:creationId xmlns:a16="http://schemas.microsoft.com/office/drawing/2014/main" id="{36B51685-BB90-65CE-4065-1EEB59474C0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553198" y="2225185"/>
              <a:ext cx="800100" cy="2404383"/>
            </a:xfrm>
            <a:prstGeom prst="rect">
              <a:avLst/>
            </a:prstGeom>
          </p:spPr>
        </p:pic>
        <p:pic>
          <p:nvPicPr>
            <p:cNvPr id="12" name="Graphic 11">
              <a:extLst>
                <a:ext uri="{FF2B5EF4-FFF2-40B4-BE49-F238E27FC236}">
                  <a16:creationId xmlns:a16="http://schemas.microsoft.com/office/drawing/2014/main" id="{2994AD45-21AF-9CE6-1CDF-0DCE4450F9B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96142" y="2210390"/>
              <a:ext cx="1226004" cy="2422071"/>
            </a:xfrm>
            <a:prstGeom prst="rect">
              <a:avLst/>
            </a:prstGeom>
          </p:spPr>
        </p:pic>
      </p:grpSp>
      <p:grpSp>
        <p:nvGrpSpPr>
          <p:cNvPr id="23" name="Group 22">
            <a:extLst>
              <a:ext uri="{FF2B5EF4-FFF2-40B4-BE49-F238E27FC236}">
                <a16:creationId xmlns:a16="http://schemas.microsoft.com/office/drawing/2014/main" id="{702780C2-371E-07BA-710C-D02AA851411D}"/>
              </a:ext>
              <a:ext uri="{C183D7F6-B498-43B3-948B-1728B52AA6E4}">
                <adec:decorative xmlns:adec="http://schemas.microsoft.com/office/drawing/2017/decorative" val="1"/>
              </a:ext>
            </a:extLst>
          </p:cNvPr>
          <p:cNvGrpSpPr/>
          <p:nvPr/>
        </p:nvGrpSpPr>
        <p:grpSpPr>
          <a:xfrm>
            <a:off x="9624266" y="1862901"/>
            <a:ext cx="2228400" cy="2149477"/>
            <a:chOff x="9753662" y="2351731"/>
            <a:chExt cx="2228400" cy="2149477"/>
          </a:xfrm>
        </p:grpSpPr>
        <p:sp>
          <p:nvSpPr>
            <p:cNvPr id="15" name="Oval 14">
              <a:extLst>
                <a:ext uri="{FF2B5EF4-FFF2-40B4-BE49-F238E27FC236}">
                  <a16:creationId xmlns:a16="http://schemas.microsoft.com/office/drawing/2014/main" id="{F0334080-561F-2748-B04D-40EC5DB0BE34}"/>
                </a:ext>
              </a:extLst>
            </p:cNvPr>
            <p:cNvSpPr/>
            <p:nvPr/>
          </p:nvSpPr>
          <p:spPr>
            <a:xfrm>
              <a:off x="9756097" y="2621418"/>
              <a:ext cx="1841086" cy="1769323"/>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F5C15F3-8962-DE49-8452-F636DC0448E8}"/>
                </a:ext>
                <a:ext uri="{C183D7F6-B498-43B3-948B-1728B52AA6E4}">
                  <adec:decorative xmlns:adec="http://schemas.microsoft.com/office/drawing/2017/decorative" val="1"/>
                </a:ext>
              </a:extLst>
            </p:cNvPr>
            <p:cNvSpPr/>
            <p:nvPr/>
          </p:nvSpPr>
          <p:spPr>
            <a:xfrm>
              <a:off x="9866671" y="2731885"/>
              <a:ext cx="1841086" cy="1769323"/>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a:extLst>
                <a:ext uri="{FF2B5EF4-FFF2-40B4-BE49-F238E27FC236}">
                  <a16:creationId xmlns:a16="http://schemas.microsoft.com/office/drawing/2014/main" id="{73D14332-605C-B065-A154-5392249F5DDB}"/>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1098849" y="2641891"/>
              <a:ext cx="883213" cy="1610465"/>
            </a:xfrm>
            <a:prstGeom prst="rect">
              <a:avLst/>
            </a:prstGeom>
          </p:spPr>
        </p:pic>
        <p:pic>
          <p:nvPicPr>
            <p:cNvPr id="18" name="Graphic 17">
              <a:extLst>
                <a:ext uri="{FF2B5EF4-FFF2-40B4-BE49-F238E27FC236}">
                  <a16:creationId xmlns:a16="http://schemas.microsoft.com/office/drawing/2014/main" id="{400EECC3-9D8C-16E8-217A-11EBCDECE2A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1524742" y="2351731"/>
              <a:ext cx="361614" cy="364534"/>
            </a:xfrm>
            <a:prstGeom prst="rect">
              <a:avLst/>
            </a:prstGeom>
          </p:spPr>
        </p:pic>
        <p:pic>
          <p:nvPicPr>
            <p:cNvPr id="19" name="Graphic 18">
              <a:extLst>
                <a:ext uri="{FF2B5EF4-FFF2-40B4-BE49-F238E27FC236}">
                  <a16:creationId xmlns:a16="http://schemas.microsoft.com/office/drawing/2014/main" id="{392A2179-2C32-A203-679E-3898E431D79F}"/>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11545468" y="2420620"/>
              <a:ext cx="163901" cy="189039"/>
            </a:xfrm>
            <a:prstGeom prst="rect">
              <a:avLst/>
            </a:prstGeom>
          </p:spPr>
        </p:pic>
        <p:pic>
          <p:nvPicPr>
            <p:cNvPr id="20" name="Graphic 19">
              <a:extLst>
                <a:ext uri="{FF2B5EF4-FFF2-40B4-BE49-F238E27FC236}">
                  <a16:creationId xmlns:a16="http://schemas.microsoft.com/office/drawing/2014/main" id="{5C50773E-212D-A89E-1603-1E46D4CB4C6B}"/>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753662" y="2588765"/>
              <a:ext cx="794290" cy="1836801"/>
            </a:xfrm>
            <a:prstGeom prst="rect">
              <a:avLst/>
            </a:prstGeom>
          </p:spPr>
        </p:pic>
        <p:pic>
          <p:nvPicPr>
            <p:cNvPr id="21" name="Graphic 8">
              <a:extLst>
                <a:ext uri="{FF2B5EF4-FFF2-40B4-BE49-F238E27FC236}">
                  <a16:creationId xmlns:a16="http://schemas.microsoft.com/office/drawing/2014/main" id="{E6A263E3-1C35-572A-9D76-3E4ABB23F099}"/>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408969" y="2903406"/>
              <a:ext cx="646224" cy="1399910"/>
            </a:xfrm>
            <a:prstGeom prst="rect">
              <a:avLst/>
            </a:prstGeom>
          </p:spPr>
        </p:pic>
      </p:grpSp>
      <p:grpSp>
        <p:nvGrpSpPr>
          <p:cNvPr id="14" name="Group 13">
            <a:extLst>
              <a:ext uri="{FF2B5EF4-FFF2-40B4-BE49-F238E27FC236}">
                <a16:creationId xmlns:a16="http://schemas.microsoft.com/office/drawing/2014/main" id="{90DA1595-FC40-76BE-0288-39EE0B1A470C}"/>
              </a:ext>
              <a:ext uri="{C183D7F6-B498-43B3-948B-1728B52AA6E4}">
                <adec:decorative xmlns:adec="http://schemas.microsoft.com/office/drawing/2017/decorative" val="1"/>
              </a:ext>
            </a:extLst>
          </p:cNvPr>
          <p:cNvGrpSpPr/>
          <p:nvPr/>
        </p:nvGrpSpPr>
        <p:grpSpPr>
          <a:xfrm>
            <a:off x="8874637" y="3803066"/>
            <a:ext cx="2053185" cy="2346569"/>
            <a:chOff x="8932146" y="4306273"/>
            <a:chExt cx="2053185" cy="2346569"/>
          </a:xfrm>
        </p:grpSpPr>
        <p:sp>
          <p:nvSpPr>
            <p:cNvPr id="24" name="Oval 23">
              <a:extLst>
                <a:ext uri="{FF2B5EF4-FFF2-40B4-BE49-F238E27FC236}">
                  <a16:creationId xmlns:a16="http://schemas.microsoft.com/office/drawing/2014/main" id="{BCB8162A-13BC-73BB-D96A-950F0690D5C3}"/>
                </a:ext>
                <a:ext uri="{C183D7F6-B498-43B3-948B-1728B52AA6E4}">
                  <adec:decorative xmlns:adec="http://schemas.microsoft.com/office/drawing/2017/decorative" val="1"/>
                </a:ext>
              </a:extLst>
            </p:cNvPr>
            <p:cNvSpPr/>
            <p:nvPr/>
          </p:nvSpPr>
          <p:spPr>
            <a:xfrm>
              <a:off x="8995513" y="4576814"/>
              <a:ext cx="1869908" cy="1800343"/>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5EDAF0C3-31FC-5F37-3C10-7751E98D4C46}"/>
                </a:ext>
                <a:ext uri="{C183D7F6-B498-43B3-948B-1728B52AA6E4}">
                  <adec:decorative xmlns:adec="http://schemas.microsoft.com/office/drawing/2017/decorative" val="1"/>
                </a:ext>
              </a:extLst>
            </p:cNvPr>
            <p:cNvGrpSpPr/>
            <p:nvPr/>
          </p:nvGrpSpPr>
          <p:grpSpPr>
            <a:xfrm>
              <a:off x="8932146" y="4306273"/>
              <a:ext cx="2053185" cy="2346569"/>
              <a:chOff x="8090807" y="1050355"/>
              <a:chExt cx="3726995" cy="4231258"/>
            </a:xfrm>
          </p:grpSpPr>
          <p:pic>
            <p:nvPicPr>
              <p:cNvPr id="26" name="Graphic 25">
                <a:extLst>
                  <a:ext uri="{FF2B5EF4-FFF2-40B4-BE49-F238E27FC236}">
                    <a16:creationId xmlns:a16="http://schemas.microsoft.com/office/drawing/2014/main" id="{74A81D61-87D9-126B-6A2B-39985A11B855}"/>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10129839" y="2501900"/>
                <a:ext cx="1687512" cy="2663825"/>
              </a:xfrm>
              <a:prstGeom prst="rect">
                <a:avLst/>
              </a:prstGeom>
            </p:spPr>
          </p:pic>
          <p:pic>
            <p:nvPicPr>
              <p:cNvPr id="27" name="Graphic 26" descr="A woman with bangs">
                <a:extLst>
                  <a:ext uri="{FF2B5EF4-FFF2-40B4-BE49-F238E27FC236}">
                    <a16:creationId xmlns:a16="http://schemas.microsoft.com/office/drawing/2014/main" id="{D419204E-038C-F68F-7D42-22F1CF8720B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820400" y="2357437"/>
                <a:ext cx="520700" cy="595313"/>
              </a:xfrm>
              <a:prstGeom prst="rect">
                <a:avLst/>
              </a:prstGeom>
            </p:spPr>
          </p:pic>
          <p:pic>
            <p:nvPicPr>
              <p:cNvPr id="28" name="Graphic 27" descr="A tired face">
                <a:extLst>
                  <a:ext uri="{FF2B5EF4-FFF2-40B4-BE49-F238E27FC236}">
                    <a16:creationId xmlns:a16="http://schemas.microsoft.com/office/drawing/2014/main" id="{78C470D7-E5B5-E60F-8BF0-631BFB12C1D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973931" y="2501138"/>
                <a:ext cx="314325" cy="314325"/>
              </a:xfrm>
              <a:prstGeom prst="rect">
                <a:avLst/>
              </a:prstGeom>
            </p:spPr>
          </p:pic>
          <p:pic>
            <p:nvPicPr>
              <p:cNvPr id="29" name="Graphic 28">
                <a:extLst>
                  <a:ext uri="{FF2B5EF4-FFF2-40B4-BE49-F238E27FC236}">
                    <a16:creationId xmlns:a16="http://schemas.microsoft.com/office/drawing/2014/main" id="{0E5347A2-845A-59EF-0589-30AF5002333D}"/>
                  </a:ext>
                  <a:ext uri="{C183D7F6-B498-43B3-948B-1728B52AA6E4}">
                    <adec:decorative xmlns:adec="http://schemas.microsoft.com/office/drawing/2017/decorative" val="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090807" y="1576388"/>
                <a:ext cx="1943100" cy="3705225"/>
              </a:xfrm>
              <a:prstGeom prst="rect">
                <a:avLst/>
              </a:prstGeom>
            </p:spPr>
          </p:pic>
          <p:pic>
            <p:nvPicPr>
              <p:cNvPr id="30" name="Graphic 29" descr="Female with long wavy hair">
                <a:extLst>
                  <a:ext uri="{FF2B5EF4-FFF2-40B4-BE49-F238E27FC236}">
                    <a16:creationId xmlns:a16="http://schemas.microsoft.com/office/drawing/2014/main" id="{9BA80A04-7F7A-64A3-7F10-0C049378EA9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399385" y="1052578"/>
                <a:ext cx="666375" cy="741525"/>
              </a:xfrm>
              <a:prstGeom prst="rect">
                <a:avLst/>
              </a:prstGeom>
            </p:spPr>
          </p:pic>
          <p:pic>
            <p:nvPicPr>
              <p:cNvPr id="31" name="Graphic 30" descr="A happy face">
                <a:extLst>
                  <a:ext uri="{FF2B5EF4-FFF2-40B4-BE49-F238E27FC236}">
                    <a16:creationId xmlns:a16="http://schemas.microsoft.com/office/drawing/2014/main" id="{9918A9E0-2B41-074E-FE83-82DEF9C5AA7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705850" y="1264784"/>
                <a:ext cx="304800" cy="314325"/>
              </a:xfrm>
              <a:prstGeom prst="rect">
                <a:avLst/>
              </a:prstGeom>
            </p:spPr>
          </p:pic>
          <p:sp>
            <p:nvSpPr>
              <p:cNvPr id="32" name="Rectangle 31">
                <a:extLst>
                  <a:ext uri="{FF2B5EF4-FFF2-40B4-BE49-F238E27FC236}">
                    <a16:creationId xmlns:a16="http://schemas.microsoft.com/office/drawing/2014/main" id="{FB26B4F7-EB11-DE43-9BDD-591C89644BD1}"/>
                  </a:ext>
                  <a:ext uri="{C183D7F6-B498-43B3-948B-1728B52AA6E4}">
                    <adec:decorative xmlns:adec="http://schemas.microsoft.com/office/drawing/2017/decorative" val="1"/>
                  </a:ext>
                </a:extLst>
              </p:cNvPr>
              <p:cNvSpPr/>
              <p:nvPr/>
            </p:nvSpPr>
            <p:spPr>
              <a:xfrm>
                <a:off x="10035266" y="2374446"/>
                <a:ext cx="231322" cy="285750"/>
              </a:xfrm>
              <a:prstGeom prst="rect">
                <a:avLst/>
              </a:prstGeom>
              <a:solidFill>
                <a:srgbClr val="FF00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2AC9BA4-C82C-513A-2E52-8E2DF7FEA554}"/>
                  </a:ext>
                  <a:ext uri="{C183D7F6-B498-43B3-948B-1728B52AA6E4}">
                    <adec:decorative xmlns:adec="http://schemas.microsoft.com/office/drawing/2017/decorative" val="1"/>
                  </a:ext>
                </a:extLst>
              </p:cNvPr>
              <p:cNvSpPr/>
              <p:nvPr/>
            </p:nvSpPr>
            <p:spPr>
              <a:xfrm>
                <a:off x="11586480" y="3388178"/>
                <a:ext cx="231322" cy="285750"/>
              </a:xfrm>
              <a:prstGeom prst="rect">
                <a:avLst/>
              </a:prstGeom>
              <a:solidFill>
                <a:srgbClr val="FFC0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a:extLst>
                  <a:ext uri="{FF2B5EF4-FFF2-40B4-BE49-F238E27FC236}">
                    <a16:creationId xmlns:a16="http://schemas.microsoft.com/office/drawing/2014/main" id="{D2FEA252-4D75-B5BD-60CC-565760E025E0}"/>
                  </a:ext>
                  <a:ext uri="{C183D7F6-B498-43B3-948B-1728B52AA6E4}">
                    <adec:decorative xmlns:adec="http://schemas.microsoft.com/office/drawing/2017/decorative" val="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8238677" y="1050355"/>
                <a:ext cx="818611" cy="896968"/>
              </a:xfrm>
              <a:prstGeom prst="rect">
                <a:avLst/>
              </a:prstGeom>
            </p:spPr>
          </p:pic>
        </p:grpSp>
      </p:grpSp>
    </p:spTree>
    <p:extLst>
      <p:ext uri="{BB962C8B-B14F-4D97-AF65-F5344CB8AC3E}">
        <p14:creationId xmlns:p14="http://schemas.microsoft.com/office/powerpoint/2010/main" val="190160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
          <a:extLst>
            <a:ext uri="{FF2B5EF4-FFF2-40B4-BE49-F238E27FC236}">
              <a16:creationId xmlns:a16="http://schemas.microsoft.com/office/drawing/2014/main" id="{B311B240-1C79-E766-E84D-3D9E5D81740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87CD23C-C79A-3AC9-0397-68E27A5FD41F}"/>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Arial"/>
                <a:cs typeface="Arial"/>
              </a:rPr>
              <a:t>Beta </a:t>
            </a:r>
            <a:endParaRPr lang="en-US">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0D3D040-CBB5-9453-4BCC-D458B11A802B}"/>
              </a:ext>
            </a:extLst>
          </p:cNvPr>
          <p:cNvSpPr txBox="1">
            <a:spLocks noGrp="1"/>
          </p:cNvSpPr>
          <p:nvPr>
            <p:ph type="title" idx="4294967295"/>
          </p:nvPr>
        </p:nvSpPr>
        <p:spPr>
          <a:xfrm>
            <a:off x="626330" y="786806"/>
            <a:ext cx="8808615" cy="4339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a:ea typeface="+mn-ea"/>
                <a:cs typeface="Arial"/>
              </a:rPr>
              <a:t>Principle 1</a:t>
            </a:r>
          </a:p>
          <a:p>
            <a:pPr defTabSz="914400">
              <a:lnSpc>
                <a:spcPct val="100000"/>
              </a:lnSpc>
              <a:spcBef>
                <a:spcPts val="0"/>
              </a:spcBef>
              <a:defRPr/>
            </a:pPr>
            <a:r>
              <a:rPr kumimoji="0" lang="en-GB" sz="3200" b="1" i="0" u="none" strike="noStrike" kern="1200" cap="none" spc="0" normalizeH="0" baseline="0" noProof="0">
                <a:ln>
                  <a:noFill/>
                </a:ln>
                <a:solidFill>
                  <a:schemeClr val="bg1"/>
                </a:solidFill>
                <a:effectLst/>
                <a:uLnTx/>
                <a:uFillTx/>
                <a:latin typeface="Arial"/>
                <a:ea typeface="+mn-ea"/>
                <a:cs typeface="Arial"/>
              </a:rPr>
              <a:t>We want research to be fair for everyone. We are aware of power imbalances and try to reduce </a:t>
            </a:r>
            <a:r>
              <a:rPr lang="en-GB" sz="3200" b="1">
                <a:solidFill>
                  <a:schemeClr val="bg1"/>
                </a:solidFill>
                <a:latin typeface="Arial"/>
                <a:ea typeface="+mn-ea"/>
                <a:cs typeface="Arial"/>
              </a:rPr>
              <a:t>them in</a:t>
            </a:r>
            <a:r>
              <a:rPr kumimoji="0" lang="en-GB" sz="3200" b="1" i="0" u="none" strike="noStrike" kern="1200" cap="none" spc="0" normalizeH="0" baseline="0" noProof="0">
                <a:ln>
                  <a:noFill/>
                </a:ln>
                <a:solidFill>
                  <a:schemeClr val="bg1"/>
                </a:solidFill>
                <a:effectLst/>
                <a:uLnTx/>
                <a:uFillTx/>
                <a:latin typeface="Arial"/>
                <a:ea typeface="+mn-ea"/>
                <a:cs typeface="Arial"/>
              </a:rPr>
              <a:t> our research.</a:t>
            </a:r>
            <a:endParaRPr lang="en-GB" sz="3200" b="1"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1"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a:ea typeface="+mn-ea"/>
                <a:cs typeface="Arial"/>
              </a:rPr>
              <a:t>What it means</a:t>
            </a:r>
            <a:endParaRPr kumimoji="0" lang="en-US" sz="1600" b="0"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a:ea typeface="+mn-ea"/>
                <a:cs typeface="Arial"/>
              </a:rPr>
              <a:t>As a researcher, it's important to </a:t>
            </a:r>
            <a:r>
              <a:rPr lang="en-GB" sz="1600">
                <a:solidFill>
                  <a:schemeClr val="bg1"/>
                </a:solidFill>
                <a:latin typeface="Arial"/>
                <a:ea typeface="+mn-ea"/>
                <a:cs typeface="Arial"/>
              </a:rPr>
              <a:t>recognise</a:t>
            </a:r>
            <a:r>
              <a:rPr kumimoji="0" lang="en-GB" sz="1600" b="0" i="0" u="none" strike="noStrike" kern="1200" cap="none" spc="0" normalizeH="0" baseline="0" noProof="0">
                <a:ln>
                  <a:noFill/>
                </a:ln>
                <a:solidFill>
                  <a:schemeClr val="bg1"/>
                </a:solidFill>
                <a:effectLst/>
                <a:uLnTx/>
                <a:uFillTx/>
                <a:latin typeface="Arial"/>
                <a:ea typeface="+mn-ea"/>
                <a:cs typeface="Arial"/>
              </a:rPr>
              <a:t> how your identity and background can affect power dynamics in your work. While these dynamics can't be fully eliminated, you can reduce their impact by being transparent about your goals, addressing concerns about bias, and using inclusive, neutral language.</a:t>
            </a:r>
            <a:endParaRPr lang="en-GB" sz="1600" b="0" i="0" u="none" strike="noStrike" kern="1200" cap="none" spc="0" normalizeH="0" baseline="0" noProof="0">
              <a:ln>
                <a:noFill/>
              </a:ln>
              <a:solidFill>
                <a:schemeClr val="bg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29186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B6B81F-B879-8B4A-4727-2D227944ADE0}"/>
              </a:ext>
              <a:ext uri="{C183D7F6-B498-43B3-948B-1728B52AA6E4}">
                <adec:decorative xmlns:adec="http://schemas.microsoft.com/office/drawing/2017/decorative" val="1"/>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Informed consent: principle 1</a:t>
            </a:r>
          </a:p>
        </p:txBody>
      </p:sp>
      <p:sp>
        <p:nvSpPr>
          <p:cNvPr id="6" name="Rectangle 5">
            <a:extLst>
              <a:ext uri="{FF2B5EF4-FFF2-40B4-BE49-F238E27FC236}">
                <a16:creationId xmlns:a16="http://schemas.microsoft.com/office/drawing/2014/main" id="{B181727B-EC58-E9C1-14C2-EB9729279F3E}"/>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Title 1">
            <a:extLst>
              <a:ext uri="{FF2B5EF4-FFF2-40B4-BE49-F238E27FC236}">
                <a16:creationId xmlns:a16="http://schemas.microsoft.com/office/drawing/2014/main" id="{ADECC909-1EA4-F3A9-F129-C6E81EA0D1BB}"/>
              </a:ext>
            </a:extLst>
          </p:cNvPr>
          <p:cNvSpPr>
            <a:spLocks noGrp="1"/>
          </p:cNvSpPr>
          <p:nvPr>
            <p:ph type="title"/>
          </p:nvPr>
        </p:nvSpPr>
        <p:spPr>
          <a:xfrm>
            <a:off x="837257" y="334646"/>
            <a:ext cx="10515600" cy="1325563"/>
          </a:xfrm>
        </p:spPr>
        <p:txBody>
          <a:bodyPr>
            <a:normAutofit fontScale="90000"/>
          </a:bodyPr>
          <a:lstStyle/>
          <a:p>
            <a:r>
              <a:rPr lang="en-GB" sz="3200" b="1">
                <a:latin typeface="Arial"/>
                <a:ea typeface="+mj-lt"/>
                <a:cs typeface="+mj-lt"/>
              </a:rPr>
              <a:t>We want research to be fair for everyone. We are aware of power imbalances and try to reduce them in our research. </a:t>
            </a:r>
            <a:endParaRPr lang="en-GB" sz="3200" b="1">
              <a:latin typeface="Arial"/>
              <a:cs typeface="Arial"/>
            </a:endParaRPr>
          </a:p>
        </p:txBody>
      </p:sp>
      <p:sp>
        <p:nvSpPr>
          <p:cNvPr id="3" name="Content Placeholder 2">
            <a:extLst>
              <a:ext uri="{FF2B5EF4-FFF2-40B4-BE49-F238E27FC236}">
                <a16:creationId xmlns:a16="http://schemas.microsoft.com/office/drawing/2014/main" id="{FA078593-DB20-005F-07BC-9D6B326BE242}"/>
              </a:ext>
            </a:extLst>
          </p:cNvPr>
          <p:cNvSpPr>
            <a:spLocks noGrp="1"/>
          </p:cNvSpPr>
          <p:nvPr>
            <p:ph idx="1"/>
          </p:nvPr>
        </p:nvSpPr>
        <p:spPr>
          <a:xfrm>
            <a:off x="837257" y="1825625"/>
            <a:ext cx="10776855" cy="4351338"/>
          </a:xfrm>
        </p:spPr>
        <p:txBody>
          <a:bodyPr vert="horz" lIns="91440" tIns="45720" rIns="91440" bIns="45720" rtlCol="0" anchor="t">
            <a:noAutofit/>
          </a:bodyPr>
          <a:lstStyle/>
          <a:p>
            <a:pPr marL="0" indent="0">
              <a:lnSpc>
                <a:spcPct val="100000"/>
              </a:lnSpc>
              <a:spcBef>
                <a:spcPts val="0"/>
              </a:spcBef>
              <a:buNone/>
            </a:pPr>
            <a:r>
              <a:rPr lang="en-GB" sz="1600" b="1">
                <a:latin typeface="Arial"/>
                <a:cs typeface="Arial"/>
              </a:rPr>
              <a:t>Why it is important</a:t>
            </a:r>
            <a:endParaRPr lang="en-GB" sz="1600">
              <a:latin typeface="Arial"/>
              <a:cs typeface="Arial"/>
            </a:endParaRPr>
          </a:p>
          <a:p>
            <a:pPr marL="0" indent="0">
              <a:lnSpc>
                <a:spcPct val="100000"/>
              </a:lnSpc>
              <a:spcBef>
                <a:spcPts val="0"/>
              </a:spcBef>
              <a:buNone/>
            </a:pPr>
            <a:r>
              <a:rPr lang="en-GB" sz="1600">
                <a:latin typeface="Arial"/>
                <a:cs typeface="Arial"/>
              </a:rPr>
              <a:t>If you do not try to miti gate power imbalances, participants may skew their own responses to appear more favourable, be uncomfortable during the session, or be worried about the impact it will have on their lives.</a:t>
            </a:r>
            <a:endParaRPr lang="en-US" sz="1600">
              <a:latin typeface="Arial"/>
              <a:cs typeface="Arial"/>
            </a:endParaRPr>
          </a:p>
          <a:p>
            <a:pPr marL="0" indent="0">
              <a:lnSpc>
                <a:spcPct val="100000"/>
              </a:lnSpc>
              <a:spcBef>
                <a:spcPts val="0"/>
              </a:spcBef>
              <a:buNone/>
            </a:pPr>
            <a:endParaRPr lang="en-GB" sz="1600">
              <a:latin typeface="Arial"/>
              <a:cs typeface="Arial"/>
            </a:endParaRPr>
          </a:p>
          <a:p>
            <a:pPr marL="0" indent="0">
              <a:lnSpc>
                <a:spcPct val="100000"/>
              </a:lnSpc>
              <a:spcBef>
                <a:spcPts val="0"/>
              </a:spcBef>
              <a:spcAft>
                <a:spcPts val="600"/>
              </a:spcAft>
              <a:buNone/>
            </a:pPr>
            <a:r>
              <a:rPr lang="en-US" sz="1600" b="1">
                <a:latin typeface="Arial"/>
                <a:cs typeface="Arial"/>
              </a:rPr>
              <a:t>This is important for research with everyone, but you may want to especially consider it for these examples of users:</a:t>
            </a:r>
            <a:endParaRPr lang="en-US" sz="1600">
              <a:latin typeface="Arial"/>
              <a:cs typeface="Arial"/>
            </a:endParaRPr>
          </a:p>
          <a:p>
            <a:pPr marL="285750" indent="-227965">
              <a:lnSpc>
                <a:spcPct val="100000"/>
              </a:lnSpc>
              <a:spcBef>
                <a:spcPts val="0"/>
              </a:spcBef>
              <a:buFont typeface="Arial,Sans-Serif"/>
              <a:buChar char="•"/>
            </a:pPr>
            <a:r>
              <a:rPr lang="en-GB" sz="1600" b="1">
                <a:latin typeface="Arial"/>
                <a:cs typeface="Arial"/>
              </a:rPr>
              <a:t>Internal users or those connected to your government department </a:t>
            </a:r>
            <a:r>
              <a:rPr lang="en-GB" sz="1600">
                <a:latin typeface="Arial"/>
                <a:cs typeface="Arial"/>
              </a:rPr>
              <a:t>should be reassured that taking part in the research will be confidential and not impact their relationships with colleagues.</a:t>
            </a:r>
            <a:endParaRPr lang="en-US" sz="1600">
              <a:latin typeface="Arial"/>
              <a:cs typeface="Arial"/>
            </a:endParaRPr>
          </a:p>
          <a:p>
            <a:pPr marL="285750" indent="-227965">
              <a:lnSpc>
                <a:spcPct val="100000"/>
              </a:lnSpc>
              <a:spcBef>
                <a:spcPts val="0"/>
              </a:spcBef>
              <a:buFont typeface="Arial,Sans-Serif"/>
              <a:buChar char="•"/>
            </a:pPr>
            <a:endParaRPr lang="en-GB" sz="1600">
              <a:latin typeface="Arial"/>
              <a:cs typeface="Arial"/>
            </a:endParaRPr>
          </a:p>
          <a:p>
            <a:pPr marL="285750" indent="-227965">
              <a:lnSpc>
                <a:spcPct val="100000"/>
              </a:lnSpc>
              <a:spcBef>
                <a:spcPts val="0"/>
              </a:spcBef>
              <a:buFont typeface="Arial,Sans-Serif"/>
              <a:buChar char="•"/>
            </a:pPr>
            <a:r>
              <a:rPr lang="en-GB" sz="1600" b="1">
                <a:latin typeface="Arial"/>
                <a:cs typeface="Arial"/>
              </a:rPr>
              <a:t>Children and young people</a:t>
            </a:r>
            <a:r>
              <a:rPr lang="en-GB" sz="1600">
                <a:latin typeface="Arial"/>
                <a:cs typeface="Arial"/>
              </a:rPr>
              <a:t> may not feel comfortable disagreeing or saying no to someone older. They may be more comfortable taking part in interviews in groups or with a trusted adult present.</a:t>
            </a:r>
            <a:endParaRPr lang="en-US" sz="1600">
              <a:latin typeface="Arial"/>
              <a:cs typeface="Arial"/>
            </a:endParaRPr>
          </a:p>
          <a:p>
            <a:pPr marL="285750" indent="-227965">
              <a:lnSpc>
                <a:spcPct val="100000"/>
              </a:lnSpc>
              <a:spcBef>
                <a:spcPts val="0"/>
              </a:spcBef>
              <a:buFont typeface="Arial,Sans-Serif"/>
              <a:buChar char="•"/>
            </a:pPr>
            <a:endParaRPr lang="en-GB" sz="1600">
              <a:latin typeface="Arial"/>
              <a:cs typeface="Arial"/>
            </a:endParaRPr>
          </a:p>
          <a:p>
            <a:pPr marL="285750" indent="-227965">
              <a:lnSpc>
                <a:spcPct val="100000"/>
              </a:lnSpc>
              <a:spcBef>
                <a:spcPts val="0"/>
              </a:spcBef>
              <a:buFont typeface="Arial,Sans-Serif"/>
              <a:buChar char="•"/>
            </a:pPr>
            <a:r>
              <a:rPr lang="en-GB" sz="1600" b="1">
                <a:latin typeface="Arial"/>
                <a:cs typeface="Arial"/>
              </a:rPr>
              <a:t>Vulnerable individuals (for example, those receiving or awaiting government support) </a:t>
            </a:r>
            <a:r>
              <a:rPr lang="en-GB" sz="1600">
                <a:latin typeface="Arial"/>
                <a:cs typeface="Arial"/>
              </a:rPr>
              <a:t>need to know that taking part will not positively or negatively impact their experience of government services. </a:t>
            </a:r>
          </a:p>
        </p:txBody>
      </p:sp>
      <p:sp>
        <p:nvSpPr>
          <p:cNvPr id="4" name="Rectangle 3">
            <a:extLst>
              <a:ext uri="{FF2B5EF4-FFF2-40B4-BE49-F238E27FC236}">
                <a16:creationId xmlns:a16="http://schemas.microsoft.com/office/drawing/2014/main" id="{D8DF5120-BAD1-3591-1083-5DE3986A0814}"/>
              </a:ext>
              <a:ext uri="{C183D7F6-B498-43B3-948B-1728B52AA6E4}">
                <adec:decorative xmlns:adec="http://schemas.microsoft.com/office/drawing/2017/decorative" val="1"/>
              </a:ext>
            </a:extLst>
          </p:cNvPr>
          <p:cNvSpPr/>
          <p:nvPr/>
        </p:nvSpPr>
        <p:spPr>
          <a:xfrm>
            <a:off x="-14839" y="-7419"/>
            <a:ext cx="578708" cy="68628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3683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3FFE7-A8B1-C38B-A5C9-19989B96DC2D}"/>
            </a:ext>
          </a:extLst>
        </p:cNvPr>
        <p:cNvGrpSpPr/>
        <p:nvPr/>
      </p:nvGrpSpPr>
      <p:grpSpPr>
        <a:xfrm>
          <a:off x="0" y="0"/>
          <a:ext cx="0" cy="0"/>
          <a:chOff x="0" y="0"/>
          <a:chExt cx="0" cy="0"/>
        </a:xfrm>
      </p:grpSpPr>
      <p:sp>
        <p:nvSpPr>
          <p:cNvPr id="5" name="Informed consent: principle 1">
            <a:extLst>
              <a:ext uri="{FF2B5EF4-FFF2-40B4-BE49-F238E27FC236}">
                <a16:creationId xmlns:a16="http://schemas.microsoft.com/office/drawing/2014/main" id="{61B3DF6B-1624-0E19-B8B3-4F4E05D84DBF}"/>
              </a:ext>
              <a:ext uri="{C183D7F6-B498-43B3-948B-1728B52AA6E4}">
                <adec:decorative xmlns:adec="http://schemas.microsoft.com/office/drawing/2017/decorative" val="0"/>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Informed consent: principle 1 </a:t>
            </a:r>
          </a:p>
        </p:txBody>
      </p:sp>
      <p:sp>
        <p:nvSpPr>
          <p:cNvPr id="10" name="Rectangle 9">
            <a:extLst>
              <a:ext uri="{FF2B5EF4-FFF2-40B4-BE49-F238E27FC236}">
                <a16:creationId xmlns:a16="http://schemas.microsoft.com/office/drawing/2014/main" id="{03298631-69D4-3115-B5EE-6AA856FB3822}"/>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 name="We want research to be fair for everyone.">
            <a:extLst>
              <a:ext uri="{FF2B5EF4-FFF2-40B4-BE49-F238E27FC236}">
                <a16:creationId xmlns:a16="http://schemas.microsoft.com/office/drawing/2014/main" id="{DDFA8ABA-55C8-48E9-577E-B2B66D77D723}"/>
              </a:ext>
            </a:extLst>
          </p:cNvPr>
          <p:cNvSpPr>
            <a:spLocks noGrp="1"/>
          </p:cNvSpPr>
          <p:nvPr>
            <p:ph type="title"/>
          </p:nvPr>
        </p:nvSpPr>
        <p:spPr>
          <a:xfrm>
            <a:off x="838202" y="334646"/>
            <a:ext cx="10515600" cy="1325563"/>
          </a:xfrm>
        </p:spPr>
        <p:txBody>
          <a:bodyPr>
            <a:normAutofit fontScale="90000"/>
          </a:bodyPr>
          <a:lstStyle/>
          <a:p>
            <a:r>
              <a:rPr lang="en-GB" sz="3200" b="1">
                <a:latin typeface="Arial"/>
                <a:ea typeface="+mj-lt"/>
                <a:cs typeface="+mj-lt"/>
              </a:rPr>
              <a:t>We want research to be fair for everyone. We are aware of power imbalances and try to reduce them in our research. </a:t>
            </a:r>
            <a:r>
              <a:rPr lang="en-GB" sz="3200" b="1">
                <a:latin typeface="Arial"/>
                <a:ea typeface="+mj-lt"/>
                <a:cs typeface="Arial"/>
              </a:rPr>
              <a:t>(how to)</a:t>
            </a:r>
            <a:endParaRPr lang="en-GB" sz="3200" b="1">
              <a:latin typeface="Arial"/>
              <a:cs typeface="Arial"/>
            </a:endParaRPr>
          </a:p>
        </p:txBody>
      </p:sp>
      <p:sp>
        <p:nvSpPr>
          <p:cNvPr id="3" name="You'll know you're successfully doing it when:">
            <a:extLst>
              <a:ext uri="{FF2B5EF4-FFF2-40B4-BE49-F238E27FC236}">
                <a16:creationId xmlns:a16="http://schemas.microsoft.com/office/drawing/2014/main" id="{FED4DEFC-7954-CE44-4B0A-424832B8991A}"/>
              </a:ext>
            </a:extLst>
          </p:cNvPr>
          <p:cNvSpPr>
            <a:spLocks noGrp="1"/>
          </p:cNvSpPr>
          <p:nvPr>
            <p:ph idx="1"/>
          </p:nvPr>
        </p:nvSpPr>
        <p:spPr>
          <a:xfrm>
            <a:off x="943041" y="1619681"/>
            <a:ext cx="7991856" cy="349988"/>
          </a:xfrm>
        </p:spPr>
        <p:txBody>
          <a:bodyPr vert="horz" lIns="91440" tIns="45720" rIns="91440" bIns="45720" rtlCol="0" anchor="t">
            <a:noAutofit/>
          </a:bodyPr>
          <a:lstStyle/>
          <a:p>
            <a:pPr marL="0" indent="0">
              <a:lnSpc>
                <a:spcPct val="110000"/>
              </a:lnSpc>
              <a:spcBef>
                <a:spcPts val="0"/>
              </a:spcBef>
              <a:buNone/>
            </a:pPr>
            <a:r>
              <a:rPr lang="en-GB" sz="1600">
                <a:solidFill>
                  <a:srgbClr val="242424"/>
                </a:solidFill>
                <a:latin typeface="Arial"/>
                <a:cs typeface="Arial"/>
              </a:rPr>
              <a:t>You'll know you're successfully doing it when:</a:t>
            </a:r>
            <a:endParaRPr lang="en-US" sz="1600">
              <a:latin typeface="Arial"/>
              <a:cs typeface="Arial"/>
            </a:endParaRPr>
          </a:p>
          <a:p>
            <a:pPr marL="0" indent="0">
              <a:lnSpc>
                <a:spcPct val="100000"/>
              </a:lnSpc>
              <a:spcBef>
                <a:spcPts val="0"/>
              </a:spcBef>
              <a:buNone/>
            </a:pPr>
            <a:endParaRPr lang="en-GB" sz="1400">
              <a:solidFill>
                <a:srgbClr val="000000"/>
              </a:solidFill>
              <a:latin typeface="Arial"/>
              <a:cs typeface="Arial"/>
            </a:endParaRPr>
          </a:p>
          <a:p>
            <a:pPr marL="0" indent="0">
              <a:lnSpc>
                <a:spcPct val="100000"/>
              </a:lnSpc>
              <a:spcBef>
                <a:spcPts val="0"/>
              </a:spcBef>
              <a:buNone/>
            </a:pPr>
            <a:endParaRPr lang="en-GB" sz="1400" b="1">
              <a:solidFill>
                <a:srgbClr val="000000"/>
              </a:solidFill>
              <a:latin typeface="Arial"/>
              <a:cs typeface="Arial"/>
            </a:endParaRPr>
          </a:p>
        </p:txBody>
      </p:sp>
      <p:sp>
        <p:nvSpPr>
          <p:cNvPr id="8" name="Before the session">
            <a:extLst>
              <a:ext uri="{FF2B5EF4-FFF2-40B4-BE49-F238E27FC236}">
                <a16:creationId xmlns:a16="http://schemas.microsoft.com/office/drawing/2014/main" id="{B241A563-4AAC-41C0-3569-C4065ECB2770}"/>
              </a:ext>
            </a:extLst>
          </p:cNvPr>
          <p:cNvSpPr/>
          <p:nvPr/>
        </p:nvSpPr>
        <p:spPr>
          <a:xfrm>
            <a:off x="940970" y="2151722"/>
            <a:ext cx="3336171" cy="29677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latin typeface="Arial"/>
                <a:cs typeface="Arial"/>
              </a:rPr>
              <a:t>Before the session</a:t>
            </a:r>
            <a:endParaRPr lang="en-US" sz="1400">
              <a:latin typeface="Arial"/>
              <a:cs typeface="Arial"/>
            </a:endParaRPr>
          </a:p>
        </p:txBody>
      </p:sp>
      <p:sp>
        <p:nvSpPr>
          <p:cNvPr id="20" name="Before: bullets">
            <a:extLst>
              <a:ext uri="{FF2B5EF4-FFF2-40B4-BE49-F238E27FC236}">
                <a16:creationId xmlns:a16="http://schemas.microsoft.com/office/drawing/2014/main" id="{C470DA4F-BC70-FABA-2FE0-640645539613}"/>
              </a:ext>
            </a:extLst>
          </p:cNvPr>
          <p:cNvSpPr txBox="1"/>
          <p:nvPr/>
        </p:nvSpPr>
        <p:spPr>
          <a:xfrm>
            <a:off x="952961" y="2447965"/>
            <a:ext cx="3274525" cy="42243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3990" indent="-173990">
              <a:spcAft>
                <a:spcPts val="600"/>
              </a:spcAft>
              <a:buFont typeface="Arial"/>
              <a:buChar char="•"/>
            </a:pPr>
            <a:r>
              <a:rPr lang="en-US" sz="1200">
                <a:latin typeface="Arial"/>
                <a:cs typeface="Arial"/>
              </a:rPr>
              <a:t>You take time to identify power imbalances and mitigate them</a:t>
            </a:r>
          </a:p>
          <a:p>
            <a:pPr marL="173990" indent="-173990">
              <a:spcAft>
                <a:spcPts val="600"/>
              </a:spcAft>
              <a:buFont typeface="Arial"/>
              <a:buChar char="•"/>
            </a:pPr>
            <a:r>
              <a:rPr lang="en-US" sz="1200">
                <a:latin typeface="Arial"/>
                <a:cs typeface="Arial"/>
              </a:rPr>
              <a:t>You </a:t>
            </a:r>
            <a:r>
              <a:rPr lang="en-US" sz="1200" err="1">
                <a:latin typeface="Arial"/>
                <a:cs typeface="Arial"/>
              </a:rPr>
              <a:t>emphasise</a:t>
            </a:r>
            <a:r>
              <a:rPr lang="en-US" sz="1200">
                <a:latin typeface="Arial"/>
                <a:cs typeface="Arial"/>
              </a:rPr>
              <a:t> there are no right or wrong answers and that participation won't affect the participant's job or benefits </a:t>
            </a:r>
            <a:endParaRPr lang="en-US" sz="1200"/>
          </a:p>
          <a:p>
            <a:pPr marL="173990" indent="-173990">
              <a:spcAft>
                <a:spcPts val="600"/>
              </a:spcAft>
              <a:buFont typeface="Arial"/>
              <a:buChar char="•"/>
            </a:pPr>
            <a:r>
              <a:rPr lang="en-US" sz="1200">
                <a:latin typeface="Arial"/>
                <a:cs typeface="Arial"/>
              </a:rPr>
              <a:t>You consider how people present at the session may influence responses (such as considering reducing the number of observers) </a:t>
            </a:r>
          </a:p>
          <a:p>
            <a:pPr marL="173990" indent="-173990">
              <a:spcAft>
                <a:spcPts val="600"/>
              </a:spcAft>
              <a:buFont typeface="Arial"/>
              <a:buChar char="•"/>
            </a:pPr>
            <a:r>
              <a:rPr lang="en-US" sz="1200">
                <a:latin typeface="Arial"/>
                <a:cs typeface="Arial"/>
              </a:rPr>
              <a:t>Adapt to cultural differences (such as dressing modestly in religious settings) </a:t>
            </a:r>
            <a:endParaRPr lang="en-US" sz="1200">
              <a:latin typeface="Aptos" panose="020B0004020202020204"/>
              <a:cs typeface="Arial"/>
            </a:endParaRPr>
          </a:p>
          <a:p>
            <a:pPr marL="173990" indent="-173990">
              <a:spcAft>
                <a:spcPts val="600"/>
              </a:spcAft>
              <a:buFont typeface="Arial"/>
              <a:buChar char="•"/>
            </a:pPr>
            <a:r>
              <a:rPr lang="en-US" sz="1200" err="1">
                <a:latin typeface="Arial"/>
                <a:cs typeface="Arial"/>
              </a:rPr>
              <a:t>Emphasise</a:t>
            </a:r>
            <a:r>
              <a:rPr lang="en-US" sz="1200">
                <a:latin typeface="Arial"/>
                <a:cs typeface="Arial"/>
              </a:rPr>
              <a:t> anonymity when applicable </a:t>
            </a:r>
            <a:endParaRPr lang="en-US" sz="1200">
              <a:latin typeface="Aptos" panose="020B0004020202020204"/>
              <a:cs typeface="Arial"/>
            </a:endParaRPr>
          </a:p>
          <a:p>
            <a:pPr>
              <a:spcAft>
                <a:spcPts val="600"/>
              </a:spcAft>
            </a:pPr>
            <a:r>
              <a:rPr lang="en-US" sz="1200">
                <a:latin typeface="Arial"/>
                <a:cs typeface="Arial"/>
              </a:rPr>
              <a:t>For </a:t>
            </a:r>
            <a:r>
              <a:rPr lang="en-US" sz="1200" err="1">
                <a:latin typeface="Arial"/>
                <a:cs typeface="Arial"/>
              </a:rPr>
              <a:t>marginalised</a:t>
            </a:r>
            <a:r>
              <a:rPr lang="en-US" sz="1200">
                <a:latin typeface="Arial"/>
                <a:cs typeface="Arial"/>
              </a:rPr>
              <a:t> groups you consider: </a:t>
            </a:r>
            <a:endParaRPr lang="en-US" sz="1200">
              <a:latin typeface="Aptos" panose="020B0004020202020204"/>
              <a:cs typeface="Arial"/>
            </a:endParaRPr>
          </a:p>
          <a:p>
            <a:pPr marL="171450" indent="-173990">
              <a:spcAft>
                <a:spcPts val="600"/>
              </a:spcAft>
              <a:buFont typeface="Arial"/>
              <a:buChar char="•"/>
            </a:pPr>
            <a:r>
              <a:rPr lang="en-US" sz="1200">
                <a:latin typeface="Arial"/>
                <a:cs typeface="Arial"/>
              </a:rPr>
              <a:t>Allowing a trusted person to accompany the participant</a:t>
            </a:r>
          </a:p>
          <a:p>
            <a:pPr marL="171450" indent="-173990">
              <a:spcAft>
                <a:spcPts val="600"/>
              </a:spcAft>
              <a:buFont typeface="Arial"/>
              <a:buChar char="•"/>
            </a:pPr>
            <a:r>
              <a:rPr lang="en-US" sz="1200">
                <a:latin typeface="Arial"/>
                <a:cs typeface="Arial"/>
              </a:rPr>
              <a:t>Conducting research in groups </a:t>
            </a:r>
          </a:p>
          <a:p>
            <a:pPr marL="171450" indent="-173990">
              <a:spcAft>
                <a:spcPts val="600"/>
              </a:spcAft>
              <a:buFont typeface="Arial"/>
              <a:buChar char="•"/>
            </a:pPr>
            <a:r>
              <a:rPr lang="en-US" sz="1200">
                <a:latin typeface="Arial"/>
                <a:cs typeface="Arial"/>
              </a:rPr>
              <a:t>Building relationships with gatekeepers (such as charity the person goes to)</a:t>
            </a:r>
            <a:endParaRPr lang="en-US" sz="1200">
              <a:cs typeface="Arial"/>
            </a:endParaRPr>
          </a:p>
        </p:txBody>
      </p:sp>
      <p:sp>
        <p:nvSpPr>
          <p:cNvPr id="23" name="During the session">
            <a:extLst>
              <a:ext uri="{FF2B5EF4-FFF2-40B4-BE49-F238E27FC236}">
                <a16:creationId xmlns:a16="http://schemas.microsoft.com/office/drawing/2014/main" id="{0D22BC24-4004-4B9F-7D1F-ADE023B7A9F1}"/>
              </a:ext>
            </a:extLst>
          </p:cNvPr>
          <p:cNvSpPr/>
          <p:nvPr/>
        </p:nvSpPr>
        <p:spPr>
          <a:xfrm>
            <a:off x="4627226" y="2151722"/>
            <a:ext cx="3336171" cy="29677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rPr>
              <a:t>During the session</a:t>
            </a:r>
            <a:r>
              <a:rPr lang="en-US" sz="1400">
                <a:latin typeface="Arial"/>
                <a:cs typeface="Arial"/>
              </a:rPr>
              <a:t>  </a:t>
            </a:r>
          </a:p>
        </p:txBody>
      </p:sp>
      <p:sp>
        <p:nvSpPr>
          <p:cNvPr id="24" name="During: bullets">
            <a:extLst>
              <a:ext uri="{FF2B5EF4-FFF2-40B4-BE49-F238E27FC236}">
                <a16:creationId xmlns:a16="http://schemas.microsoft.com/office/drawing/2014/main" id="{4223D157-C850-90B1-8FED-0F83EBA071D1}"/>
              </a:ext>
            </a:extLst>
          </p:cNvPr>
          <p:cNvSpPr txBox="1"/>
          <p:nvPr/>
        </p:nvSpPr>
        <p:spPr>
          <a:xfrm>
            <a:off x="4626707" y="2447965"/>
            <a:ext cx="3335866" cy="42566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spcAft>
                <a:spcPts val="600"/>
              </a:spcAft>
              <a:buFont typeface="Arial"/>
              <a:buChar char="•"/>
            </a:pPr>
            <a:r>
              <a:rPr lang="en-US" sz="1200">
                <a:latin typeface="Arial"/>
                <a:cs typeface="Arial"/>
              </a:rPr>
              <a:t>You reassure: "I'm a researcher from government but I'm here to remain neutral and listen"</a:t>
            </a:r>
          </a:p>
          <a:p>
            <a:pPr marL="171450" indent="-171450">
              <a:spcAft>
                <a:spcPts val="600"/>
              </a:spcAft>
              <a:buFont typeface="Arial"/>
              <a:buChar char="•"/>
            </a:pPr>
            <a:r>
              <a:rPr lang="en-US" sz="1200">
                <a:latin typeface="Arial"/>
                <a:cs typeface="Arial"/>
              </a:rPr>
              <a:t>You use simple language and avoid jargon (such as 'prototype')</a:t>
            </a:r>
            <a:endParaRPr lang="en-US" sz="1200"/>
          </a:p>
          <a:p>
            <a:pPr marL="171450" indent="-171450">
              <a:spcAft>
                <a:spcPts val="600"/>
              </a:spcAft>
              <a:buFont typeface="Arial"/>
              <a:buChar char="•"/>
            </a:pPr>
            <a:r>
              <a:rPr lang="en-US" sz="1200">
                <a:latin typeface="Arial"/>
                <a:cs typeface="Arial"/>
              </a:rPr>
              <a:t>You let participants speak freely without interruption</a:t>
            </a:r>
          </a:p>
          <a:p>
            <a:pPr marL="171450" indent="-171450">
              <a:spcAft>
                <a:spcPts val="600"/>
              </a:spcAft>
              <a:buFont typeface="Arial"/>
              <a:buChar char="•"/>
            </a:pPr>
            <a:r>
              <a:rPr lang="en-US" sz="1200">
                <a:latin typeface="Arial"/>
                <a:cs typeface="Arial"/>
              </a:rPr>
              <a:t>You </a:t>
            </a:r>
            <a:r>
              <a:rPr lang="en-US" sz="1200" err="1">
                <a:latin typeface="Arial"/>
                <a:cs typeface="Arial"/>
              </a:rPr>
              <a:t>emphasise</a:t>
            </a:r>
            <a:r>
              <a:rPr lang="en-US" sz="1200">
                <a:latin typeface="Arial"/>
                <a:cs typeface="Arial"/>
              </a:rPr>
              <a:t> there are no right or wrong answers</a:t>
            </a:r>
          </a:p>
          <a:p>
            <a:pPr marL="171450" indent="-171450">
              <a:spcAft>
                <a:spcPts val="600"/>
              </a:spcAft>
              <a:buFont typeface="Arial"/>
              <a:buChar char="•"/>
            </a:pPr>
            <a:r>
              <a:rPr lang="en-US" sz="1200">
                <a:latin typeface="Arial"/>
                <a:cs typeface="Arial"/>
              </a:rPr>
              <a:t>You confirm your understanding with participants (such as repeat an answer to participants to check understanding)</a:t>
            </a:r>
          </a:p>
          <a:p>
            <a:pPr marL="171450" indent="-171450">
              <a:spcAft>
                <a:spcPts val="600"/>
              </a:spcAft>
              <a:buFont typeface="Arial"/>
              <a:buChar char="•"/>
            </a:pPr>
            <a:endParaRPr lang="en-US" sz="1200">
              <a:latin typeface="Arial"/>
              <a:cs typeface="Arial"/>
            </a:endParaRPr>
          </a:p>
        </p:txBody>
      </p:sp>
      <p:sp>
        <p:nvSpPr>
          <p:cNvPr id="25" name="After the session">
            <a:extLst>
              <a:ext uri="{FF2B5EF4-FFF2-40B4-BE49-F238E27FC236}">
                <a16:creationId xmlns:a16="http://schemas.microsoft.com/office/drawing/2014/main" id="{76EB08DF-32E3-738E-5E3B-932DCF3183F5}"/>
              </a:ext>
            </a:extLst>
          </p:cNvPr>
          <p:cNvSpPr/>
          <p:nvPr/>
        </p:nvSpPr>
        <p:spPr>
          <a:xfrm>
            <a:off x="8319995" y="2145209"/>
            <a:ext cx="3336171" cy="29677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rPr>
              <a:t>After the session</a:t>
            </a:r>
            <a:endParaRPr lang="en-US" sz="1400">
              <a:latin typeface="Arial"/>
              <a:cs typeface="Arial"/>
            </a:endParaRPr>
          </a:p>
        </p:txBody>
      </p:sp>
      <p:sp>
        <p:nvSpPr>
          <p:cNvPr id="26" name="After: bullets">
            <a:extLst>
              <a:ext uri="{FF2B5EF4-FFF2-40B4-BE49-F238E27FC236}">
                <a16:creationId xmlns:a16="http://schemas.microsoft.com/office/drawing/2014/main" id="{202B3B67-2C49-CC08-670B-CC058CCD5FAB}"/>
              </a:ext>
            </a:extLst>
          </p:cNvPr>
          <p:cNvSpPr txBox="1"/>
          <p:nvPr/>
        </p:nvSpPr>
        <p:spPr>
          <a:xfrm>
            <a:off x="8319476" y="2447965"/>
            <a:ext cx="3337575" cy="42566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lnSpc>
                <a:spcPct val="110000"/>
              </a:lnSpc>
              <a:spcAft>
                <a:spcPts val="600"/>
              </a:spcAft>
              <a:buFont typeface="Arial"/>
              <a:buChar char="•"/>
            </a:pPr>
            <a:r>
              <a:rPr lang="en-GB" sz="1200">
                <a:latin typeface="Arial"/>
                <a:cs typeface="Arial"/>
              </a:rPr>
              <a:t>You might let participants review notes and reports concerning them for accuracy</a:t>
            </a:r>
          </a:p>
          <a:p>
            <a:pPr marL="171450" indent="-171450">
              <a:lnSpc>
                <a:spcPct val="110000"/>
              </a:lnSpc>
              <a:spcAft>
                <a:spcPts val="600"/>
              </a:spcAft>
              <a:buFont typeface="Arial"/>
              <a:buChar char="•"/>
            </a:pPr>
            <a:r>
              <a:rPr lang="en-GB" sz="1200">
                <a:latin typeface="Arial"/>
                <a:cs typeface="Arial"/>
              </a:rPr>
              <a:t>You ask participants if they would like to be kept updated about the impact of the research </a:t>
            </a:r>
          </a:p>
          <a:p>
            <a:pPr marL="171450" indent="-171450">
              <a:lnSpc>
                <a:spcPct val="110000"/>
              </a:lnSpc>
              <a:spcAft>
                <a:spcPts val="600"/>
              </a:spcAft>
              <a:buFont typeface="Arial"/>
              <a:buChar char="•"/>
            </a:pPr>
            <a:r>
              <a:rPr lang="en-GB" sz="1200">
                <a:latin typeface="Arial"/>
                <a:cs typeface="Arial"/>
              </a:rPr>
              <a:t>You follow up after the session with participants' if you are unsure about consent</a:t>
            </a:r>
          </a:p>
        </p:txBody>
      </p:sp>
      <p:sp>
        <p:nvSpPr>
          <p:cNvPr id="15" name="Useful resources">
            <a:extLst>
              <a:ext uri="{FF2B5EF4-FFF2-40B4-BE49-F238E27FC236}">
                <a16:creationId xmlns:a16="http://schemas.microsoft.com/office/drawing/2014/main" id="{8CB10669-661A-BB53-16ED-BBD9AE7FC4D9}"/>
              </a:ext>
            </a:extLst>
          </p:cNvPr>
          <p:cNvSpPr/>
          <p:nvPr/>
        </p:nvSpPr>
        <p:spPr>
          <a:xfrm>
            <a:off x="9108987" y="4832234"/>
            <a:ext cx="2925970" cy="410537"/>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600">
                <a:latin typeface="Arial"/>
                <a:cs typeface="Arial"/>
              </a:rPr>
              <a:t> Useful resources</a:t>
            </a:r>
            <a:endParaRPr lang="en-US" sz="1600"/>
          </a:p>
        </p:txBody>
      </p:sp>
      <p:sp>
        <p:nvSpPr>
          <p:cNvPr id="6" name="Hyperlinks">
            <a:extLst>
              <a:ext uri="{FF2B5EF4-FFF2-40B4-BE49-F238E27FC236}">
                <a16:creationId xmlns:a16="http://schemas.microsoft.com/office/drawing/2014/main" id="{1512A329-A876-71E7-496B-18639121DE02}"/>
              </a:ext>
            </a:extLst>
          </p:cNvPr>
          <p:cNvSpPr txBox="1"/>
          <p:nvPr/>
        </p:nvSpPr>
        <p:spPr>
          <a:xfrm>
            <a:off x="9033410" y="5385249"/>
            <a:ext cx="2824120" cy="8412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800"/>
              </a:spcAft>
            </a:pPr>
            <a:r>
              <a:rPr lang="en-GB" sz="1400" u="sng">
                <a:latin typeface="Arial"/>
                <a:cs typeface="Segoe UI"/>
                <a:hlinkClick r:id="rId2">
                  <a:extLst>
                    <a:ext uri="{A12FA001-AC4F-418D-AE19-62706E023703}">
                      <ahyp:hlinkClr xmlns:ahyp="http://schemas.microsoft.com/office/drawing/2018/hyperlinkcolor" val="tx"/>
                    </a:ext>
                  </a:extLst>
                </a:hlinkClick>
              </a:rPr>
              <a:t>Researching the powerful in Education</a:t>
            </a:r>
            <a:r>
              <a:rPr lang="en-GB" sz="1400">
                <a:latin typeface="Arial"/>
                <a:cs typeface="Segoe UI"/>
              </a:rPr>
              <a:t>​</a:t>
            </a:r>
            <a:endParaRPr lang="en-US" sz="1400">
              <a:latin typeface="Arial"/>
              <a:cs typeface="Arial"/>
            </a:endParaRPr>
          </a:p>
          <a:p>
            <a:pPr>
              <a:spcAft>
                <a:spcPts val="800"/>
              </a:spcAft>
            </a:pPr>
            <a:r>
              <a:rPr lang="en-GB" sz="1400" u="sng">
                <a:latin typeface="Arial"/>
                <a:cs typeface="Segoe UI"/>
                <a:hlinkClick r:id="rId3">
                  <a:extLst>
                    <a:ext uri="{A12FA001-AC4F-418D-AE19-62706E023703}">
                      <ahyp:hlinkClr xmlns:ahyp="http://schemas.microsoft.com/office/drawing/2018/hyperlinkcolor" val="tx"/>
                    </a:ext>
                  </a:extLst>
                </a:hlinkClick>
              </a:rPr>
              <a:t>Power dynamics in UX research</a:t>
            </a:r>
          </a:p>
        </p:txBody>
      </p:sp>
      <p:sp>
        <p:nvSpPr>
          <p:cNvPr id="4" name="Rectangle 3">
            <a:extLst>
              <a:ext uri="{FF2B5EF4-FFF2-40B4-BE49-F238E27FC236}">
                <a16:creationId xmlns:a16="http://schemas.microsoft.com/office/drawing/2014/main" id="{66005DEB-869D-C1BA-A67B-409ED026B327}"/>
              </a:ext>
              <a:ext uri="{C183D7F6-B498-43B3-948B-1728B52AA6E4}">
                <adec:decorative xmlns:adec="http://schemas.microsoft.com/office/drawing/2017/decorative" val="1"/>
              </a:ext>
            </a:extLst>
          </p:cNvPr>
          <p:cNvSpPr/>
          <p:nvPr/>
        </p:nvSpPr>
        <p:spPr>
          <a:xfrm>
            <a:off x="-14839" y="-7419"/>
            <a:ext cx="578708" cy="68628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7">
            <a:extLst>
              <a:ext uri="{FF2B5EF4-FFF2-40B4-BE49-F238E27FC236}">
                <a16:creationId xmlns:a16="http://schemas.microsoft.com/office/drawing/2014/main" id="{C88F55A1-4D45-3538-C161-5AAF1DC5C373}"/>
              </a:ext>
              <a:ext uri="{C183D7F6-B498-43B3-948B-1728B52AA6E4}">
                <adec:decorative xmlns:adec="http://schemas.microsoft.com/office/drawing/2017/decorative" val="1"/>
              </a:ext>
            </a:extLst>
          </p:cNvPr>
          <p:cNvSpPr/>
          <p:nvPr/>
        </p:nvSpPr>
        <p:spPr>
          <a:xfrm rot="10800000">
            <a:off x="8765688" y="5235011"/>
            <a:ext cx="3235849" cy="1439213"/>
          </a:xfrm>
          <a:prstGeom prst="round2Same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Flowchart: Connector 8">
            <a:extLst>
              <a:ext uri="{FF2B5EF4-FFF2-40B4-BE49-F238E27FC236}">
                <a16:creationId xmlns:a16="http://schemas.microsoft.com/office/drawing/2014/main" id="{AB34DF8B-D95A-FBF7-E293-4488A3F0F0AE}"/>
              </a:ext>
              <a:ext uri="{C183D7F6-B498-43B3-948B-1728B52AA6E4}">
                <adec:decorative xmlns:adec="http://schemas.microsoft.com/office/drawing/2017/decorative" val="1"/>
              </a:ext>
            </a:extLst>
          </p:cNvPr>
          <p:cNvSpPr/>
          <p:nvPr/>
        </p:nvSpPr>
        <p:spPr>
          <a:xfrm>
            <a:off x="8724955" y="4737453"/>
            <a:ext cx="608128" cy="600513"/>
          </a:xfrm>
          <a:prstGeom prst="flowChartConnector">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a16="http://schemas.microsoft.com/office/drawing/2014/main" id="{4076B897-0D59-BCD4-D856-BC7B227E48A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41898" y="4832968"/>
            <a:ext cx="368188" cy="408647"/>
          </a:xfrm>
          <a:prstGeom prst="rect">
            <a:avLst/>
          </a:prstGeom>
        </p:spPr>
      </p:pic>
    </p:spTree>
    <p:extLst>
      <p:ext uri="{BB962C8B-B14F-4D97-AF65-F5344CB8AC3E}">
        <p14:creationId xmlns:p14="http://schemas.microsoft.com/office/powerpoint/2010/main" val="348628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DE054-986F-FE3B-DD80-B1CAF378D92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F22D0DF-3887-F90F-2294-95E601B28D59}"/>
              </a:ext>
              <a:ext uri="{C183D7F6-B498-43B3-948B-1728B52AA6E4}">
                <adec:decorative xmlns:adec="http://schemas.microsoft.com/office/drawing/2017/decorative" val="1"/>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Informed consent: principle 1 </a:t>
            </a:r>
          </a:p>
        </p:txBody>
      </p:sp>
      <p:sp>
        <p:nvSpPr>
          <p:cNvPr id="2" name="Rectangle 1">
            <a:extLst>
              <a:ext uri="{FF2B5EF4-FFF2-40B4-BE49-F238E27FC236}">
                <a16:creationId xmlns:a16="http://schemas.microsoft.com/office/drawing/2014/main" id="{298F6112-1F58-4629-47D3-B30A7AB920F9}"/>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13" name="Title 1">
            <a:extLst>
              <a:ext uri="{FF2B5EF4-FFF2-40B4-BE49-F238E27FC236}">
                <a16:creationId xmlns:a16="http://schemas.microsoft.com/office/drawing/2014/main" id="{9BDFE89F-CDC9-346F-B078-E0EB8B947B11}"/>
              </a:ext>
            </a:extLst>
          </p:cNvPr>
          <p:cNvSpPr>
            <a:spLocks noGrp="1"/>
          </p:cNvSpPr>
          <p:nvPr>
            <p:ph type="title"/>
          </p:nvPr>
        </p:nvSpPr>
        <p:spPr>
          <a:xfrm>
            <a:off x="838202" y="334646"/>
            <a:ext cx="10515600" cy="1325563"/>
          </a:xfrm>
        </p:spPr>
        <p:txBody>
          <a:bodyPr>
            <a:normAutofit fontScale="90000"/>
          </a:bodyPr>
          <a:lstStyle/>
          <a:p>
            <a:r>
              <a:rPr lang="en-GB" sz="3200" b="1">
                <a:latin typeface="Arial"/>
                <a:ea typeface="+mj-lt"/>
                <a:cs typeface="+mj-lt"/>
              </a:rPr>
              <a:t>We want research to be fair for everyone. We are aware of power imbalances and try to reduce them in our research.</a:t>
            </a:r>
            <a:r>
              <a:rPr lang="en-GB" sz="3200" b="1">
                <a:latin typeface="Arial"/>
                <a:ea typeface="+mj-lt"/>
                <a:cs typeface="Arial"/>
              </a:rPr>
              <a:t>(case study 1)</a:t>
            </a:r>
            <a:endParaRPr lang="en-US" b="1">
              <a:latin typeface="Arial"/>
              <a:cs typeface="Arial"/>
            </a:endParaRPr>
          </a:p>
        </p:txBody>
      </p:sp>
      <p:sp>
        <p:nvSpPr>
          <p:cNvPr id="18" name="Content Placeholder 2">
            <a:extLst>
              <a:ext uri="{FF2B5EF4-FFF2-40B4-BE49-F238E27FC236}">
                <a16:creationId xmlns:a16="http://schemas.microsoft.com/office/drawing/2014/main" id="{79176FC9-D496-0313-DDB5-6AA256D4E8BC}"/>
              </a:ext>
            </a:extLst>
          </p:cNvPr>
          <p:cNvSpPr txBox="1">
            <a:spLocks/>
          </p:cNvSpPr>
          <p:nvPr/>
        </p:nvSpPr>
        <p:spPr>
          <a:xfrm>
            <a:off x="838202" y="1470901"/>
            <a:ext cx="7516368" cy="46683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1">
              <a:lnSpc>
                <a:spcPct val="100000"/>
              </a:lnSpc>
              <a:spcBef>
                <a:spcPts val="0"/>
              </a:spcBef>
              <a:buNone/>
            </a:pPr>
            <a:endParaRPr lang="en-GB" sz="1300">
              <a:solidFill>
                <a:srgbClr val="0B0C0C"/>
              </a:solidFill>
              <a:latin typeface="Arial"/>
              <a:cs typeface="Arial"/>
            </a:endParaRPr>
          </a:p>
          <a:p>
            <a:pPr marL="0" indent="0" defTabSz="914361">
              <a:lnSpc>
                <a:spcPct val="100000"/>
              </a:lnSpc>
              <a:spcBef>
                <a:spcPts val="0"/>
              </a:spcBef>
              <a:buNone/>
            </a:pPr>
            <a:r>
              <a:rPr lang="en-GB" sz="1600" b="1">
                <a:solidFill>
                  <a:srgbClr val="0B0C0C"/>
                </a:solidFill>
                <a:latin typeface="Arial"/>
                <a:cs typeface="Arial"/>
              </a:rPr>
              <a:t>Case Study 1</a:t>
            </a:r>
            <a:br>
              <a:rPr lang="en-GB" sz="1300">
                <a:latin typeface="Arial"/>
                <a:cs typeface="Arial"/>
              </a:rPr>
            </a:br>
            <a:r>
              <a:rPr lang="en-GB" sz="1400">
                <a:solidFill>
                  <a:srgbClr val="0B0C0C"/>
                </a:solidFill>
                <a:latin typeface="Arial"/>
                <a:cs typeface="Arial"/>
              </a:rPr>
              <a:t>Recruitment call with Mary, a mother with children on a protection plan</a:t>
            </a:r>
            <a:endParaRPr lang="en-US" sz="1400">
              <a:solidFill>
                <a:srgbClr val="0B0C0C"/>
              </a:solidFill>
              <a:latin typeface="Arial"/>
              <a:cs typeface="Arial"/>
            </a:endParaRPr>
          </a:p>
          <a:p>
            <a:pPr marL="0" indent="0" defTabSz="914361">
              <a:lnSpc>
                <a:spcPct val="100000"/>
              </a:lnSpc>
              <a:spcBef>
                <a:spcPts val="0"/>
              </a:spcBef>
              <a:buNone/>
            </a:pPr>
            <a:endParaRPr lang="en-GB" sz="1300">
              <a:solidFill>
                <a:srgbClr val="0B0C0C"/>
              </a:solidFill>
              <a:latin typeface="Arial"/>
              <a:cs typeface="Arial"/>
            </a:endParaRPr>
          </a:p>
          <a:p>
            <a:pPr marL="0" indent="0" defTabSz="914361">
              <a:lnSpc>
                <a:spcPct val="100000"/>
              </a:lnSpc>
              <a:spcBef>
                <a:spcPts val="0"/>
              </a:spcBef>
              <a:buNone/>
            </a:pPr>
            <a:r>
              <a:rPr lang="en-GB" sz="1600" b="1">
                <a:solidFill>
                  <a:srgbClr val="0B0C0C"/>
                </a:solidFill>
                <a:latin typeface="Arial"/>
                <a:cs typeface="Arial"/>
              </a:rPr>
              <a:t>Background</a:t>
            </a:r>
            <a:br>
              <a:rPr lang="en-GB" sz="1300">
                <a:latin typeface="Arial"/>
                <a:cs typeface="Arial"/>
              </a:rPr>
            </a:br>
            <a:r>
              <a:rPr lang="en-GB" sz="1400">
                <a:solidFill>
                  <a:srgbClr val="0B0C0C"/>
                </a:solidFill>
                <a:latin typeface="Arial"/>
                <a:cs typeface="Arial"/>
              </a:rPr>
              <a:t>A researcher studying families involved with family and children social workers used a charity to recruit participants. The charity connected her with Mary, a mother with children on a protection plan. Mary agreed to participate during a call to discuss the research but later stopped responding—a common pattern the researcher is experiencing with her other calls to potential participants</a:t>
            </a:r>
            <a:r>
              <a:rPr lang="en-GB" sz="1300">
                <a:solidFill>
                  <a:srgbClr val="0B0C0C"/>
                </a:solidFill>
                <a:latin typeface="Arial"/>
                <a:cs typeface="Arial"/>
              </a:rPr>
              <a:t>. </a:t>
            </a:r>
            <a:endParaRPr lang="en-GB"/>
          </a:p>
          <a:p>
            <a:pPr marL="0" indent="0" defTabSz="914361">
              <a:lnSpc>
                <a:spcPct val="100000"/>
              </a:lnSpc>
              <a:spcBef>
                <a:spcPts val="0"/>
              </a:spcBef>
              <a:buNone/>
            </a:pPr>
            <a:endParaRPr lang="en-GB" sz="1300">
              <a:solidFill>
                <a:srgbClr val="0B0C0C"/>
              </a:solidFill>
              <a:latin typeface="Arial"/>
              <a:cs typeface="Arial"/>
            </a:endParaRPr>
          </a:p>
          <a:p>
            <a:pPr marL="0" indent="0" defTabSz="914361">
              <a:lnSpc>
                <a:spcPct val="100000"/>
              </a:lnSpc>
              <a:spcBef>
                <a:spcPts val="0"/>
              </a:spcBef>
              <a:buNone/>
            </a:pPr>
            <a:r>
              <a:rPr lang="en-GB" sz="1600" b="1">
                <a:solidFill>
                  <a:srgbClr val="0B0C0C"/>
                </a:solidFill>
                <a:latin typeface="Arial"/>
                <a:cs typeface="Arial"/>
              </a:rPr>
              <a:t>Approach</a:t>
            </a:r>
            <a:br>
              <a:rPr lang="en-GB" sz="1300">
                <a:latin typeface="Arial"/>
                <a:cs typeface="Arial"/>
              </a:rPr>
            </a:br>
            <a:r>
              <a:rPr lang="en-GB" sz="1400">
                <a:solidFill>
                  <a:srgbClr val="0B0C0C"/>
                </a:solidFill>
                <a:latin typeface="Arial"/>
                <a:cs typeface="Arial"/>
              </a:rPr>
              <a:t>The researcher did some research and spoke with the charity and experts in social work to understand the problem. She discovered some families felt pressured to say yes to avoid upsetting their key workers at charities that support them. She shifted to in-person outreach at community hubs, meeting gatekeepers and potential participants face-to-face, and clearly explained that participation was voluntary and wouldn’t affect services they receive.</a:t>
            </a:r>
            <a:endParaRPr lang="en-GB" sz="1400"/>
          </a:p>
          <a:p>
            <a:pPr marL="0" indent="0" defTabSz="914361">
              <a:lnSpc>
                <a:spcPct val="100000"/>
              </a:lnSpc>
              <a:spcBef>
                <a:spcPts val="0"/>
              </a:spcBef>
              <a:buNone/>
            </a:pPr>
            <a:endParaRPr lang="en-GB" sz="1300">
              <a:solidFill>
                <a:srgbClr val="0B0C0C"/>
              </a:solidFill>
              <a:latin typeface="Arial"/>
              <a:cs typeface="Arial"/>
            </a:endParaRPr>
          </a:p>
          <a:p>
            <a:pPr marL="0" indent="0" defTabSz="914361">
              <a:lnSpc>
                <a:spcPct val="100000"/>
              </a:lnSpc>
              <a:spcBef>
                <a:spcPts val="0"/>
              </a:spcBef>
              <a:buNone/>
            </a:pPr>
            <a:r>
              <a:rPr lang="en-GB" sz="1600" b="1">
                <a:solidFill>
                  <a:srgbClr val="0B0C0C"/>
                </a:solidFill>
                <a:latin typeface="Arial"/>
                <a:cs typeface="Arial"/>
              </a:rPr>
              <a:t>Outcome</a:t>
            </a:r>
            <a:br>
              <a:rPr lang="en-GB" sz="1300">
                <a:latin typeface="Arial"/>
                <a:cs typeface="Arial"/>
              </a:rPr>
            </a:br>
            <a:r>
              <a:rPr lang="en-GB" sz="1400">
                <a:solidFill>
                  <a:srgbClr val="0B0C0C"/>
                </a:solidFill>
                <a:latin typeface="Arial"/>
                <a:cs typeface="Arial"/>
              </a:rPr>
              <a:t>This approach built trust and led to recruitment of participants willing to share their experiences to help improve family and children social work.</a:t>
            </a:r>
            <a:endParaRPr lang="en-GB" sz="1400"/>
          </a:p>
          <a:p>
            <a:pPr marL="0" indent="0" defTabSz="914361">
              <a:lnSpc>
                <a:spcPct val="100000"/>
              </a:lnSpc>
              <a:spcBef>
                <a:spcPts val="0"/>
              </a:spcBef>
              <a:buNone/>
            </a:pPr>
            <a:endParaRPr lang="en-GB" sz="1400">
              <a:solidFill>
                <a:srgbClr val="0B0C0C"/>
              </a:solidFill>
              <a:latin typeface="Arial"/>
              <a:cs typeface="Arial"/>
            </a:endParaRPr>
          </a:p>
          <a:p>
            <a:pPr marL="0" indent="0">
              <a:lnSpc>
                <a:spcPct val="100000"/>
              </a:lnSpc>
              <a:spcBef>
                <a:spcPts val="0"/>
              </a:spcBef>
              <a:buNone/>
            </a:pPr>
            <a:endParaRPr lang="en-GB" sz="1300" b="1">
              <a:solidFill>
                <a:schemeClr val="dk1"/>
              </a:solidFill>
              <a:latin typeface="Arial"/>
              <a:cs typeface="Arial"/>
            </a:endParaRPr>
          </a:p>
        </p:txBody>
      </p:sp>
      <p:sp>
        <p:nvSpPr>
          <p:cNvPr id="4" name="Rectangle 3">
            <a:extLst>
              <a:ext uri="{FF2B5EF4-FFF2-40B4-BE49-F238E27FC236}">
                <a16:creationId xmlns:a16="http://schemas.microsoft.com/office/drawing/2014/main" id="{23B84122-2B02-D051-B846-93AF968A1EB1}"/>
              </a:ext>
              <a:ext uri="{C183D7F6-B498-43B3-948B-1728B52AA6E4}">
                <adec:decorative xmlns:adec="http://schemas.microsoft.com/office/drawing/2017/decorative" val="1"/>
              </a:ext>
            </a:extLst>
          </p:cNvPr>
          <p:cNvSpPr/>
          <p:nvPr/>
        </p:nvSpPr>
        <p:spPr>
          <a:xfrm>
            <a:off x="-14839" y="-7419"/>
            <a:ext cx="578708" cy="68628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grpSp>
        <p:nvGrpSpPr>
          <p:cNvPr id="11" name="Group 10">
            <a:extLst>
              <a:ext uri="{FF2B5EF4-FFF2-40B4-BE49-F238E27FC236}">
                <a16:creationId xmlns:a16="http://schemas.microsoft.com/office/drawing/2014/main" id="{D6A3C857-29F9-6BCC-8FAD-C80D1DD06E92}"/>
              </a:ext>
              <a:ext uri="{C183D7F6-B498-43B3-948B-1728B52AA6E4}">
                <adec:decorative xmlns:adec="http://schemas.microsoft.com/office/drawing/2017/decorative" val="1"/>
              </a:ext>
            </a:extLst>
          </p:cNvPr>
          <p:cNvGrpSpPr/>
          <p:nvPr/>
        </p:nvGrpSpPr>
        <p:grpSpPr>
          <a:xfrm>
            <a:off x="7932964" y="2190109"/>
            <a:ext cx="4361089" cy="2699995"/>
            <a:chOff x="7932964" y="2190109"/>
            <a:chExt cx="4361089" cy="2699995"/>
          </a:xfrm>
        </p:grpSpPr>
        <p:sp>
          <p:nvSpPr>
            <p:cNvPr id="6" name="Oval 5">
              <a:extLst>
                <a:ext uri="{FF2B5EF4-FFF2-40B4-BE49-F238E27FC236}">
                  <a16:creationId xmlns:a16="http://schemas.microsoft.com/office/drawing/2014/main" id="{59ED46FA-BEAD-1B4A-5653-5414B8A99218}"/>
                </a:ext>
                <a:ext uri="{C183D7F6-B498-43B3-948B-1728B52AA6E4}">
                  <adec:decorative xmlns:adec="http://schemas.microsoft.com/office/drawing/2017/decorative" val="1"/>
                </a:ext>
              </a:extLst>
            </p:cNvPr>
            <p:cNvSpPr/>
            <p:nvPr/>
          </p:nvSpPr>
          <p:spPr>
            <a:xfrm>
              <a:off x="9026279" y="2449142"/>
              <a:ext cx="2537500" cy="244096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F16E4482-CB8D-06DC-7E50-4A4C5290328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32964" y="2190109"/>
              <a:ext cx="4361089" cy="2435678"/>
            </a:xfrm>
            <a:prstGeom prst="rect">
              <a:avLst/>
            </a:prstGeom>
          </p:spPr>
        </p:pic>
        <p:pic>
          <p:nvPicPr>
            <p:cNvPr id="7" name="Graphic 6">
              <a:extLst>
                <a:ext uri="{FF2B5EF4-FFF2-40B4-BE49-F238E27FC236}">
                  <a16:creationId xmlns:a16="http://schemas.microsoft.com/office/drawing/2014/main" id="{903BF2DB-A4C7-57B9-5FAF-35E046FEE13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553198" y="2225185"/>
              <a:ext cx="800100" cy="2404383"/>
            </a:xfrm>
            <a:prstGeom prst="rect">
              <a:avLst/>
            </a:prstGeom>
          </p:spPr>
        </p:pic>
        <p:pic>
          <p:nvPicPr>
            <p:cNvPr id="8" name="Graphic 7">
              <a:extLst>
                <a:ext uri="{FF2B5EF4-FFF2-40B4-BE49-F238E27FC236}">
                  <a16:creationId xmlns:a16="http://schemas.microsoft.com/office/drawing/2014/main" id="{9EF0BF3E-3A45-6B25-2875-B57F8DE8E0A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96142" y="2210390"/>
              <a:ext cx="1226004" cy="2422072"/>
            </a:xfrm>
            <a:prstGeom prst="rect">
              <a:avLst/>
            </a:prstGeom>
          </p:spPr>
        </p:pic>
      </p:grpSp>
    </p:spTree>
    <p:extLst>
      <p:ext uri="{BB962C8B-B14F-4D97-AF65-F5344CB8AC3E}">
        <p14:creationId xmlns:p14="http://schemas.microsoft.com/office/powerpoint/2010/main" val="1512745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9CF36-CE27-A0EC-3ABD-51411996E212}"/>
            </a:ext>
          </a:extLst>
        </p:cNvPr>
        <p:cNvGrpSpPr/>
        <p:nvPr/>
      </p:nvGrpSpPr>
      <p:grpSpPr>
        <a:xfrm>
          <a:off x="0" y="0"/>
          <a:ext cx="0" cy="0"/>
          <a:chOff x="0" y="0"/>
          <a:chExt cx="0" cy="0"/>
        </a:xfrm>
      </p:grpSpPr>
      <p:sp>
        <p:nvSpPr>
          <p:cNvPr id="5" name="Informed consent: principle 1">
            <a:extLst>
              <a:ext uri="{FF2B5EF4-FFF2-40B4-BE49-F238E27FC236}">
                <a16:creationId xmlns:a16="http://schemas.microsoft.com/office/drawing/2014/main" id="{A31FC0E6-D14E-3253-BCEE-1E4CF9AAC7EC}"/>
              </a:ext>
              <a:ext uri="{C183D7F6-B498-43B3-948B-1728B52AA6E4}">
                <adec:decorative xmlns:adec="http://schemas.microsoft.com/office/drawing/2017/decorative" val="1"/>
              </a:ext>
            </a:extLst>
          </p:cNvPr>
          <p:cNvSpPr txBox="1"/>
          <p:nvPr/>
        </p:nvSpPr>
        <p:spPr>
          <a:xfrm>
            <a:off x="837257" y="177782"/>
            <a:ext cx="42793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Informed consent: principle 1</a:t>
            </a:r>
          </a:p>
        </p:txBody>
      </p:sp>
      <p:sp>
        <p:nvSpPr>
          <p:cNvPr id="7" name="Rectangle 6">
            <a:extLst>
              <a:ext uri="{FF2B5EF4-FFF2-40B4-BE49-F238E27FC236}">
                <a16:creationId xmlns:a16="http://schemas.microsoft.com/office/drawing/2014/main" id="{2271C1BB-D6F2-4756-F9B1-EB60B94C5A37}"/>
              </a:ext>
            </a:extLst>
          </p:cNvPr>
          <p:cNvSpPr/>
          <p:nvPr/>
        </p:nvSpPr>
        <p:spPr>
          <a:xfrm>
            <a:off x="11263795" y="141257"/>
            <a:ext cx="760164" cy="400397"/>
          </a:xfrm>
          <a:prstGeom prst="rect">
            <a:avLst/>
          </a:prstGeom>
          <a:solidFill>
            <a:srgbClr val="BBD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Beta</a:t>
            </a:r>
          </a:p>
        </p:txBody>
      </p:sp>
      <p:sp>
        <p:nvSpPr>
          <p:cNvPr id="20" name="We want research to be fair for everyone">
            <a:extLst>
              <a:ext uri="{FF2B5EF4-FFF2-40B4-BE49-F238E27FC236}">
                <a16:creationId xmlns:a16="http://schemas.microsoft.com/office/drawing/2014/main" id="{F472A796-1C33-3A85-E83B-1485BFA2CAA5}"/>
              </a:ext>
            </a:extLst>
          </p:cNvPr>
          <p:cNvSpPr>
            <a:spLocks noGrp="1"/>
          </p:cNvSpPr>
          <p:nvPr>
            <p:ph type="title"/>
          </p:nvPr>
        </p:nvSpPr>
        <p:spPr>
          <a:xfrm>
            <a:off x="838202" y="334646"/>
            <a:ext cx="10515600" cy="1325563"/>
          </a:xfrm>
        </p:spPr>
        <p:txBody>
          <a:bodyPr>
            <a:normAutofit fontScale="90000"/>
          </a:bodyPr>
          <a:lstStyle/>
          <a:p>
            <a:r>
              <a:rPr lang="en-GB" sz="3200" b="1">
                <a:latin typeface="Arial"/>
                <a:ea typeface="+mj-lt"/>
                <a:cs typeface="+mj-lt"/>
              </a:rPr>
              <a:t>We want research to be fair for everyone. We are aware of power imbalances and try to reduce them in our research. </a:t>
            </a:r>
            <a:r>
              <a:rPr lang="en-GB" sz="3200" b="1">
                <a:latin typeface="Arial"/>
                <a:ea typeface="+mj-lt"/>
                <a:cs typeface="Arial"/>
              </a:rPr>
              <a:t>(case study 2)</a:t>
            </a:r>
            <a:endParaRPr lang="en-US" b="1">
              <a:latin typeface="Arial"/>
              <a:cs typeface="Arial"/>
            </a:endParaRPr>
          </a:p>
        </p:txBody>
      </p:sp>
      <p:sp>
        <p:nvSpPr>
          <p:cNvPr id="3" name="Content">
            <a:extLst>
              <a:ext uri="{FF2B5EF4-FFF2-40B4-BE49-F238E27FC236}">
                <a16:creationId xmlns:a16="http://schemas.microsoft.com/office/drawing/2014/main" id="{45B08CA1-65AF-A819-59FA-E7D822463852}"/>
              </a:ext>
            </a:extLst>
          </p:cNvPr>
          <p:cNvSpPr>
            <a:spLocks noGrp="1"/>
          </p:cNvSpPr>
          <p:nvPr>
            <p:ph idx="1"/>
          </p:nvPr>
        </p:nvSpPr>
        <p:spPr>
          <a:xfrm>
            <a:off x="838202" y="1715897"/>
            <a:ext cx="7540752" cy="4351338"/>
          </a:xfrm>
        </p:spPr>
        <p:txBody>
          <a:bodyPr vert="horz" lIns="91440" tIns="45720" rIns="91440" bIns="45720" rtlCol="0" anchor="t">
            <a:noAutofit/>
          </a:bodyPr>
          <a:lstStyle/>
          <a:p>
            <a:pPr marL="0" indent="0">
              <a:lnSpc>
                <a:spcPct val="100000"/>
              </a:lnSpc>
              <a:spcBef>
                <a:spcPts val="0"/>
              </a:spcBef>
              <a:buNone/>
            </a:pPr>
            <a:r>
              <a:rPr lang="en-GB" sz="1600" b="1">
                <a:latin typeface="Arial"/>
                <a:cs typeface="Arial"/>
              </a:rPr>
              <a:t>Case study 2</a:t>
            </a:r>
            <a:endParaRPr lang="en-US" sz="1600">
              <a:latin typeface="Arial"/>
              <a:cs typeface="Arial"/>
            </a:endParaRPr>
          </a:p>
          <a:p>
            <a:pPr marL="0" indent="0">
              <a:lnSpc>
                <a:spcPct val="100000"/>
              </a:lnSpc>
              <a:spcBef>
                <a:spcPts val="0"/>
              </a:spcBef>
              <a:buNone/>
            </a:pPr>
            <a:r>
              <a:rPr lang="en-GB" sz="1400">
                <a:solidFill>
                  <a:srgbClr val="0B0C0C"/>
                </a:solidFill>
                <a:latin typeface="Arial"/>
                <a:cs typeface="Arial"/>
              </a:rPr>
              <a:t>A researcher recruits internal participants to take part in research</a:t>
            </a:r>
          </a:p>
          <a:p>
            <a:pPr marL="0" indent="0">
              <a:lnSpc>
                <a:spcPct val="100000"/>
              </a:lnSpc>
              <a:buNone/>
            </a:pPr>
            <a:r>
              <a:rPr lang="en-GB" sz="1600" b="1">
                <a:solidFill>
                  <a:srgbClr val="0B0C0C"/>
                </a:solidFill>
                <a:latin typeface="Arial"/>
                <a:cs typeface="Arial"/>
              </a:rPr>
              <a:t>Background</a:t>
            </a:r>
            <a:br>
              <a:rPr lang="en-GB" sz="1400" b="1">
                <a:latin typeface="Arial"/>
                <a:cs typeface="Arial"/>
              </a:rPr>
            </a:br>
            <a:r>
              <a:rPr lang="en-GB" sz="1400">
                <a:solidFill>
                  <a:srgbClr val="0B0C0C"/>
                </a:solidFill>
                <a:latin typeface="Arial"/>
                <a:cs typeface="Arial"/>
              </a:rPr>
              <a:t>A government researcher is trying to recruit internal participants who are quite busy, so aren't engaging. It is a critical time for the research, so leadership are pushing for it to take place, despite the lack of engagement from the users. Leadership inform the researchers that they are going to the users' team meetings to tell them they must take part. The researcher is concerned about the integrity of the research, and the ethical implications of forcing users to take part.</a:t>
            </a:r>
            <a:endParaRPr lang="en-US"/>
          </a:p>
          <a:p>
            <a:pPr marL="0" indent="0">
              <a:lnSpc>
                <a:spcPct val="100000"/>
              </a:lnSpc>
              <a:buNone/>
            </a:pPr>
            <a:r>
              <a:rPr lang="en-GB" sz="1600" b="1">
                <a:solidFill>
                  <a:srgbClr val="0B0C0C"/>
                </a:solidFill>
                <a:latin typeface="Arial"/>
                <a:cs typeface="Arial"/>
              </a:rPr>
              <a:t>Approach</a:t>
            </a:r>
            <a:br>
              <a:rPr lang="en-GB" sz="1400" b="1">
                <a:latin typeface="Arial"/>
                <a:cs typeface="Arial"/>
              </a:rPr>
            </a:br>
            <a:r>
              <a:rPr lang="en-GB" sz="1400">
                <a:latin typeface="Arial"/>
                <a:cs typeface="Arial"/>
              </a:rPr>
              <a:t>To address these concerns, the researcher discussed research ethics and coercion with leadership and proposed alternative outreach strategies, which would put less pressure on users. This meant not sending leadership to team meetings but researchers conducting more direct outreach (e.g. direct messages on Teams and emphasising to people that participation is voluntary). </a:t>
            </a:r>
            <a:endParaRPr lang="en-GB" sz="1400">
              <a:solidFill>
                <a:srgbClr val="000000"/>
              </a:solidFill>
              <a:latin typeface="Arial"/>
              <a:cs typeface="Arial"/>
            </a:endParaRPr>
          </a:p>
          <a:p>
            <a:pPr marL="0" indent="0">
              <a:lnSpc>
                <a:spcPct val="100000"/>
              </a:lnSpc>
              <a:buNone/>
            </a:pPr>
            <a:r>
              <a:rPr lang="en-GB" sz="1600" b="1">
                <a:solidFill>
                  <a:srgbClr val="0B0C0C"/>
                </a:solidFill>
                <a:latin typeface="Arial"/>
                <a:cs typeface="Arial"/>
              </a:rPr>
              <a:t>Outcome</a:t>
            </a:r>
            <a:br>
              <a:rPr lang="en-GB" sz="1400" b="1">
                <a:latin typeface="Arial"/>
                <a:cs typeface="Arial"/>
              </a:rPr>
            </a:br>
            <a:r>
              <a:rPr lang="en-GB" sz="1400">
                <a:latin typeface="Arial"/>
                <a:cs typeface="Arial"/>
              </a:rPr>
              <a:t>A small group of users signed up to take part, satisfying leadership, but not overburdening the busy teams.</a:t>
            </a:r>
          </a:p>
          <a:p>
            <a:pPr marL="0" indent="0">
              <a:lnSpc>
                <a:spcPct val="100000"/>
              </a:lnSpc>
              <a:buNone/>
            </a:pPr>
            <a:endParaRPr lang="en-GB" sz="1400" b="1">
              <a:latin typeface="Arial"/>
              <a:cs typeface="Arial"/>
            </a:endParaRPr>
          </a:p>
          <a:p>
            <a:pPr marL="0" indent="0">
              <a:lnSpc>
                <a:spcPct val="100000"/>
              </a:lnSpc>
              <a:buNone/>
            </a:pPr>
            <a:endParaRPr lang="en-US" sz="1400">
              <a:latin typeface="Arial"/>
              <a:cs typeface="Arial"/>
            </a:endParaRPr>
          </a:p>
          <a:p>
            <a:pPr marL="0" indent="0">
              <a:lnSpc>
                <a:spcPct val="100000"/>
              </a:lnSpc>
              <a:spcBef>
                <a:spcPts val="0"/>
              </a:spcBef>
              <a:buNone/>
            </a:pPr>
            <a:endParaRPr lang="en-GB" sz="1400">
              <a:latin typeface="Arial"/>
              <a:cs typeface="Arial"/>
            </a:endParaRPr>
          </a:p>
        </p:txBody>
      </p:sp>
      <p:sp>
        <p:nvSpPr>
          <p:cNvPr id="4" name="Rectangle 3">
            <a:extLst>
              <a:ext uri="{FF2B5EF4-FFF2-40B4-BE49-F238E27FC236}">
                <a16:creationId xmlns:a16="http://schemas.microsoft.com/office/drawing/2014/main" id="{0062DEE7-D9B7-7E3B-CB76-2CF5E3C76FDD}"/>
              </a:ext>
              <a:ext uri="{C183D7F6-B498-43B3-948B-1728B52AA6E4}">
                <adec:decorative xmlns:adec="http://schemas.microsoft.com/office/drawing/2017/decorative" val="1"/>
              </a:ext>
            </a:extLst>
          </p:cNvPr>
          <p:cNvSpPr/>
          <p:nvPr/>
        </p:nvSpPr>
        <p:spPr>
          <a:xfrm>
            <a:off x="-2647" y="-7419"/>
            <a:ext cx="578708" cy="68628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1F555D54-6188-24DD-9D34-9CC44FB36F17}"/>
              </a:ext>
              <a:ext uri="{C183D7F6-B498-43B3-948B-1728B52AA6E4}">
                <adec:decorative xmlns:adec="http://schemas.microsoft.com/office/drawing/2017/decorative" val="1"/>
              </a:ext>
            </a:extLst>
          </p:cNvPr>
          <p:cNvGrpSpPr/>
          <p:nvPr/>
        </p:nvGrpSpPr>
        <p:grpSpPr>
          <a:xfrm>
            <a:off x="8006984" y="2147345"/>
            <a:ext cx="4575795" cy="2742759"/>
            <a:chOff x="8006984" y="2147345"/>
            <a:chExt cx="4575795" cy="2742759"/>
          </a:xfrm>
        </p:grpSpPr>
        <p:sp>
          <p:nvSpPr>
            <p:cNvPr id="6" name="Oval 5">
              <a:extLst>
                <a:ext uri="{FF2B5EF4-FFF2-40B4-BE49-F238E27FC236}">
                  <a16:creationId xmlns:a16="http://schemas.microsoft.com/office/drawing/2014/main" id="{1E90C95A-94E7-C990-4154-0264ACFFDCD2}"/>
                </a:ext>
                <a:ext uri="{C183D7F6-B498-43B3-948B-1728B52AA6E4}">
                  <adec:decorative xmlns:adec="http://schemas.microsoft.com/office/drawing/2017/decorative" val="1"/>
                </a:ext>
              </a:extLst>
            </p:cNvPr>
            <p:cNvSpPr/>
            <p:nvPr/>
          </p:nvSpPr>
          <p:spPr>
            <a:xfrm>
              <a:off x="9026279" y="2449142"/>
              <a:ext cx="2537500" cy="2440962"/>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3303EB16-2560-14EC-1C09-57F2848BB83A}"/>
                </a:ext>
                <a:ext uri="{C183D7F6-B498-43B3-948B-1728B52AA6E4}">
                  <adec:decorative xmlns:adec="http://schemas.microsoft.com/office/drawing/2017/decorative" val="1"/>
                </a:ext>
              </a:extLst>
            </p:cNvPr>
            <p:cNvGrpSpPr/>
            <p:nvPr/>
          </p:nvGrpSpPr>
          <p:grpSpPr>
            <a:xfrm>
              <a:off x="8006984" y="2147345"/>
              <a:ext cx="4575795" cy="2565495"/>
              <a:chOff x="6275719" y="812321"/>
              <a:chExt cx="6642338" cy="3723735"/>
            </a:xfrm>
          </p:grpSpPr>
          <p:pic>
            <p:nvPicPr>
              <p:cNvPr id="9" name="Graphic 8">
                <a:extLst>
                  <a:ext uri="{FF2B5EF4-FFF2-40B4-BE49-F238E27FC236}">
                    <a16:creationId xmlns:a16="http://schemas.microsoft.com/office/drawing/2014/main" id="{B599DFBB-6E3E-06C9-FEF3-901ADFF77FF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5719" y="812321"/>
                <a:ext cx="6642338" cy="3723735"/>
              </a:xfrm>
              <a:prstGeom prst="rect">
                <a:avLst/>
              </a:prstGeom>
            </p:spPr>
          </p:pic>
          <p:pic>
            <p:nvPicPr>
              <p:cNvPr id="10" name="Graphic 9">
                <a:extLst>
                  <a:ext uri="{FF2B5EF4-FFF2-40B4-BE49-F238E27FC236}">
                    <a16:creationId xmlns:a16="http://schemas.microsoft.com/office/drawing/2014/main" id="{97649898-8D2A-BFFF-124A-1DCAF770F9A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1490" y="2501031"/>
                <a:ext cx="1301870" cy="1661844"/>
              </a:xfrm>
              <a:prstGeom prst="rect">
                <a:avLst/>
              </a:prstGeom>
            </p:spPr>
          </p:pic>
          <p:pic>
            <p:nvPicPr>
              <p:cNvPr id="11" name="Graphic 10">
                <a:extLst>
                  <a:ext uri="{FF2B5EF4-FFF2-40B4-BE49-F238E27FC236}">
                    <a16:creationId xmlns:a16="http://schemas.microsoft.com/office/drawing/2014/main" id="{0D2C9B4C-D19B-179A-4346-32D3241BA23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545454" y="2527810"/>
                <a:ext cx="1770390" cy="1901226"/>
              </a:xfrm>
              <a:prstGeom prst="rect">
                <a:avLst/>
              </a:prstGeom>
            </p:spPr>
          </p:pic>
          <p:pic>
            <p:nvPicPr>
              <p:cNvPr id="12" name="Graphic 11">
                <a:extLst>
                  <a:ext uri="{FF2B5EF4-FFF2-40B4-BE49-F238E27FC236}">
                    <a16:creationId xmlns:a16="http://schemas.microsoft.com/office/drawing/2014/main" id="{B582BAB4-C954-8800-60BB-2714F038B97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9298737" y="1965565"/>
                <a:ext cx="754451" cy="755890"/>
              </a:xfrm>
              <a:prstGeom prst="rect">
                <a:avLst/>
              </a:prstGeom>
            </p:spPr>
          </p:pic>
          <p:pic>
            <p:nvPicPr>
              <p:cNvPr id="13" name="Graphic 12">
                <a:extLst>
                  <a:ext uri="{FF2B5EF4-FFF2-40B4-BE49-F238E27FC236}">
                    <a16:creationId xmlns:a16="http://schemas.microsoft.com/office/drawing/2014/main" id="{B3A06B00-E7A8-B530-E4F1-3B9EDE105D9E}"/>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58343" y="2002677"/>
                <a:ext cx="515609" cy="694247"/>
              </a:xfrm>
              <a:prstGeom prst="rect">
                <a:avLst/>
              </a:prstGeom>
            </p:spPr>
          </p:pic>
          <p:pic>
            <p:nvPicPr>
              <p:cNvPr id="14" name="Graphic 13">
                <a:extLst>
                  <a:ext uri="{FF2B5EF4-FFF2-40B4-BE49-F238E27FC236}">
                    <a16:creationId xmlns:a16="http://schemas.microsoft.com/office/drawing/2014/main" id="{3AD93967-65C4-9FE9-92A3-2B434CB86291}"/>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90838" y="2256600"/>
                <a:ext cx="254325" cy="232800"/>
              </a:xfrm>
              <a:prstGeom prst="rect">
                <a:avLst/>
              </a:prstGeom>
            </p:spPr>
          </p:pic>
          <p:pic>
            <p:nvPicPr>
              <p:cNvPr id="15" name="Graphic 14">
                <a:extLst>
                  <a:ext uri="{FF2B5EF4-FFF2-40B4-BE49-F238E27FC236}">
                    <a16:creationId xmlns:a16="http://schemas.microsoft.com/office/drawing/2014/main" id="{EB10B12D-80D5-AC75-32A4-D27CCCEBFF89}"/>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9487275" y="2346713"/>
                <a:ext cx="223200" cy="266325"/>
              </a:xfrm>
              <a:prstGeom prst="rect">
                <a:avLst/>
              </a:prstGeom>
            </p:spPr>
          </p:pic>
        </p:grpSp>
      </p:grpSp>
    </p:spTree>
    <p:extLst>
      <p:ext uri="{BB962C8B-B14F-4D97-AF65-F5344CB8AC3E}">
        <p14:creationId xmlns:p14="http://schemas.microsoft.com/office/powerpoint/2010/main" val="4031837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BB8EAE6527804FB19F468EB369D284" ma:contentTypeVersion="20" ma:contentTypeDescription="Create a new document." ma:contentTypeScope="" ma:versionID="06ea85a21338986c992e6a1b3ad359f2">
  <xsd:schema xmlns:xsd="http://www.w3.org/2001/XMLSchema" xmlns:xs="http://www.w3.org/2001/XMLSchema" xmlns:p="http://schemas.microsoft.com/office/2006/metadata/properties" xmlns:ns2="295424b1-d778-4087-bd0d-aa1a100b7176" xmlns:ns3="a940aa69-28e9-4e7f-936c-221549cb3abd" targetNamespace="http://schemas.microsoft.com/office/2006/metadata/properties" ma:root="true" ma:fieldsID="f0f97adb58ca7c0848b783ff1f859217" ns2:_="" ns3:_="">
    <xsd:import namespace="295424b1-d778-4087-bd0d-aa1a100b7176"/>
    <xsd:import namespace="a940aa69-28e9-4e7f-936c-221549cb3abd"/>
    <xsd:element name="properties">
      <xsd:complexType>
        <xsd:sequence>
          <xsd:element name="documentManagement">
            <xsd:complexType>
              <xsd:all>
                <xsd:element ref="ns2:TaxCatchAll" minOccurs="0"/>
                <xsd:element ref="ns2:cd9f20d323164dd1ba85fbe455db9804"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24b1-d778-4087-bd0d-aa1a100b717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3a2c1d20-5e1a-4725-82c7-e7d5f6a6152e}" ma:internalName="TaxCatchAll" ma:showField="CatchAllData" ma:web="295424b1-d778-4087-bd0d-aa1a100b7176">
      <xsd:complexType>
        <xsd:complexContent>
          <xsd:extension base="dms:MultiChoiceLookup">
            <xsd:sequence>
              <xsd:element name="Value" type="dms:Lookup" maxOccurs="unbounded" minOccurs="0" nillable="true"/>
            </xsd:sequence>
          </xsd:extension>
        </xsd:complexContent>
      </xsd:complexType>
    </xsd:element>
    <xsd:element name="cd9f20d323164dd1ba85fbe455db9804" ma:index="10" nillable="true" ma:taxonomy="true" ma:internalName="cd9f20d323164dd1ba85fbe455db9804" ma:taxonomyFieldName="WPSubject" ma:displayName="Subject" ma:readOnly="false" ma:default="3;#Digital user research|aadf57b7-f702-4ff8-88d0-27b892490caf" ma:fieldId="{cd9f20d3-2316-4dd1-ba85-fbe455db9804}"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40aa69-28e9-4e7f-936c-221549cb3ab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95424b1-d778-4087-bd0d-aa1a100b7176">
      <Value>3</Value>
    </TaxCatchAll>
    <cd9f20d323164dd1ba85fbe455db9804 xmlns="295424b1-d778-4087-bd0d-aa1a100b7176">
      <Terms xmlns="http://schemas.microsoft.com/office/infopath/2007/PartnerControls">
        <TermInfo xmlns="http://schemas.microsoft.com/office/infopath/2007/PartnerControls">
          <TermName xmlns="http://schemas.microsoft.com/office/infopath/2007/PartnerControls">Digital user research</TermName>
          <TermId xmlns="http://schemas.microsoft.com/office/infopath/2007/PartnerControls">aadf57b7-f702-4ff8-88d0-27b892490caf</TermId>
        </TermInfo>
      </Terms>
    </cd9f20d323164dd1ba85fbe455db9804>
    <lcf76f155ced4ddcb4097134ff3c332f xmlns="a940aa69-28e9-4e7f-936c-221549cb3ab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E17F1F-CF19-4564-9553-15882A830C8E}">
  <ds:schemaRefs>
    <ds:schemaRef ds:uri="http://schemas.microsoft.com/sharepoint/v3/contenttype/forms"/>
  </ds:schemaRefs>
</ds:datastoreItem>
</file>

<file path=customXml/itemProps2.xml><?xml version="1.0" encoding="utf-8"?>
<ds:datastoreItem xmlns:ds="http://schemas.openxmlformats.org/officeDocument/2006/customXml" ds:itemID="{8CAF7BB2-FB6C-44C3-9936-E6BE5448FB10}">
  <ds:schemaRefs>
    <ds:schemaRef ds:uri="295424b1-d778-4087-bd0d-aa1a100b7176"/>
    <ds:schemaRef ds:uri="a940aa69-28e9-4e7f-936c-221549cb3a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745C27-ABCE-4998-9AA5-61E0DB3DE683}">
  <ds:schemaRefs>
    <ds:schemaRef ds:uri="http://schemas.microsoft.com/office/2006/documentManagement/types"/>
    <ds:schemaRef ds:uri="http://purl.org/dc/elements/1.1/"/>
    <ds:schemaRef ds:uri="295424b1-d778-4087-bd0d-aa1a100b7176"/>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a940aa69-28e9-4e7f-936c-221549cb3abd"/>
    <ds:schemaRef ds:uri="http://schemas.microsoft.com/office/2006/metadata/properties"/>
  </ds:schemaRefs>
</ds:datastoreItem>
</file>

<file path=docMetadata/LabelInfo.xml><?xml version="1.0" encoding="utf-8"?>
<clbl:labelList xmlns:clbl="http://schemas.microsoft.com/office/2020/mipLabelMetadata">
  <clbl:label id="{fad277c9-c60a-4da1-b5f3-b3b8b34a82f9}" enabled="0" method="" siteId="{fad277c9-c60a-4da1-b5f3-b3b8b34a82f9}"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4000</Words>
  <Application>Microsoft Macintosh PowerPoint</Application>
  <PresentationFormat>Widescreen</PresentationFormat>
  <Paragraphs>274</Paragraphs>
  <Slides>22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Arial,Sans-Serif</vt:lpstr>
      <vt:lpstr>Calibri</vt:lpstr>
      <vt:lpstr>office theme</vt:lpstr>
      <vt:lpstr>3 principles for gathering  informed consent in user research</vt:lpstr>
      <vt:lpstr>Informed consent and why it's important for user research</vt:lpstr>
      <vt:lpstr>How to use the pack</vt:lpstr>
      <vt:lpstr>Our 3 principles</vt:lpstr>
      <vt:lpstr>Principle 1 We want research to be fair for everyone. We are aware of power imbalances and try to reduce them in our research.  What it means As a researcher, it's important to recognise how your identity and background can affect power dynamics in your work. While these dynamics can't be fully eliminated, you can reduce their impact by being transparent about your goals, addressing concerns about bias, and using inclusive, neutral language. </vt:lpstr>
      <vt:lpstr>We want research to be fair for everyone. We are aware of power imbalances and try to reduce them in our research. </vt:lpstr>
      <vt:lpstr>We want research to be fair for everyone. We are aware of power imbalances and try to reduce them in our research. (how to)</vt:lpstr>
      <vt:lpstr>We want research to be fair for everyone. We are aware of power imbalances and try to reduce them in our research.(case study 1)</vt:lpstr>
      <vt:lpstr>We want research to be fair for everyone. We are aware of power imbalances and try to reduce them in our research. (case study 2)</vt:lpstr>
      <vt:lpstr>Principle 2 We make sure people can give informed consent in ways that work for them  What it means Participants should receive clear, relevant information, shared in a format that suits them, so they can make informed decisions without feeling overwhelmed. This includes how their input will be used, the process, risks, and benefits, with enough time to consider whether they want to take part.    </vt:lpstr>
      <vt:lpstr>We make sure people can give informed consent in ways that work for them </vt:lpstr>
      <vt:lpstr>We make sure people can give informed consent in ways that work for them (how to)</vt:lpstr>
      <vt:lpstr>We make sure people can give informed consent in ways that work for them (case study 1)</vt:lpstr>
      <vt:lpstr>We make sure people can give informed consent in ways that work for them (case study 2) </vt:lpstr>
      <vt:lpstr>Principle 3 We check participants understand what they're consenting to throughout  What it means Even with proper recruitment and consent, participants may not fully understand what’s involved. Researchers must ensure ongoing, informed consent before, during, and after the study, especially if signs of confusion or distress appear. Researchers should clearly explain when confidentiality might be broken (for example if they believe there may be risk of harm) and make it easy for participants to pause or withdraw at any time.    </vt:lpstr>
      <vt:lpstr>We check participants understand what they're consenting to throughout</vt:lpstr>
      <vt:lpstr>We check participants understand what they're consenting to throughout (how to)</vt:lpstr>
      <vt:lpstr>We check participants understand what they're consenting to throughout (case study 1) </vt:lpstr>
      <vt:lpstr>We check participants understand what they're consenting to throughout (case study 2) </vt:lpstr>
      <vt:lpstr>In summary How to gather informed consent at each stage of the user research process    </vt:lpstr>
      <vt:lpstr>Gathering informed consent at each stage of  the user research process </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ADAMS, Tom</cp:lastModifiedBy>
  <cp:revision>39</cp:revision>
  <dcterms:created xsi:type="dcterms:W3CDTF">2025-03-24T12:11:03Z</dcterms:created>
  <dcterms:modified xsi:type="dcterms:W3CDTF">2025-07-10T12:27:49Z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RightsProtectiveMarking">
    <vt:lpwstr>1;#Official|0884c477-2e62-47ea-b19c-5af6e91124c5</vt:lpwstr>
  </property>
  <property fmtid="{D5CDD505-2E9C-101B-9397-08002B2CF9AE}" pid="3" name="WPSubject">
    <vt:lpwstr>3;#Digital user research|aadf57b7-f702-4ff8-88d0-27b892490caf</vt:lpwstr>
  </property>
  <property fmtid="{D5CDD505-2E9C-101B-9397-08002B2CF9AE}" pid="4" name="MediaServiceImageTags">
    <vt:lpwstr/>
  </property>
  <property fmtid="{D5CDD505-2E9C-101B-9397-08002B2CF9AE}" pid="5" name="ContentTypeId">
    <vt:lpwstr>0x010100CCBB8EAE6527804FB19F468EB369D284</vt:lpwstr>
  </property>
  <property fmtid="{D5CDD505-2E9C-101B-9397-08002B2CF9AE}" pid="6" name="a67ba62de13f441bb17c987e84178a7c">
    <vt:lpwstr>Official|0884c477-2e62-47ea-b19c-5af6e91124c5</vt:lpwstr>
  </property>
</Properties>
</file>